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1"/>
  </p:sldMasterIdLst>
  <p:sldIdLst>
    <p:sldId id="256" r:id="rId2"/>
    <p:sldId id="295" r:id="rId3"/>
    <p:sldId id="294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258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260" r:id="rId24"/>
    <p:sldId id="333" r:id="rId25"/>
    <p:sldId id="334" r:id="rId26"/>
    <p:sldId id="335" r:id="rId27"/>
    <p:sldId id="336" r:id="rId28"/>
    <p:sldId id="337" r:id="rId29"/>
    <p:sldId id="338" r:id="rId30"/>
    <p:sldId id="262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297" r:id="rId42"/>
    <p:sldId id="351" r:id="rId43"/>
    <p:sldId id="352" r:id="rId44"/>
    <p:sldId id="353" r:id="rId45"/>
    <p:sldId id="354" r:id="rId46"/>
    <p:sldId id="355" r:id="rId47"/>
    <p:sldId id="356" r:id="rId48"/>
    <p:sldId id="299" r:id="rId49"/>
    <p:sldId id="358" r:id="rId50"/>
    <p:sldId id="359" r:id="rId51"/>
    <p:sldId id="360" r:id="rId52"/>
    <p:sldId id="361" r:id="rId53"/>
    <p:sldId id="300" r:id="rId54"/>
    <p:sldId id="363" r:id="rId55"/>
    <p:sldId id="364" r:id="rId56"/>
    <p:sldId id="365" r:id="rId57"/>
    <p:sldId id="366" r:id="rId58"/>
    <p:sldId id="367" r:id="rId59"/>
    <p:sldId id="29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296" r:id="rId69"/>
    <p:sldId id="378" r:id="rId70"/>
    <p:sldId id="379" r:id="rId71"/>
    <p:sldId id="380" r:id="rId72"/>
    <p:sldId id="381" r:id="rId73"/>
    <p:sldId id="302" r:id="rId74"/>
    <p:sldId id="383" r:id="rId75"/>
    <p:sldId id="384" r:id="rId76"/>
    <p:sldId id="385" r:id="rId77"/>
    <p:sldId id="301" r:id="rId78"/>
    <p:sldId id="387" r:id="rId79"/>
    <p:sldId id="388" r:id="rId80"/>
    <p:sldId id="389" r:id="rId81"/>
    <p:sldId id="390" r:id="rId82"/>
    <p:sldId id="391" r:id="rId83"/>
    <p:sldId id="392" r:id="rId84"/>
    <p:sldId id="303" r:id="rId85"/>
    <p:sldId id="394" r:id="rId86"/>
    <p:sldId id="395" r:id="rId87"/>
    <p:sldId id="396" r:id="rId88"/>
    <p:sldId id="397" r:id="rId89"/>
    <p:sldId id="304" r:id="rId90"/>
    <p:sldId id="399" r:id="rId91"/>
    <p:sldId id="400" r:id="rId92"/>
    <p:sldId id="401" r:id="rId93"/>
    <p:sldId id="402" r:id="rId94"/>
    <p:sldId id="311" r:id="rId95"/>
    <p:sldId id="404" r:id="rId96"/>
    <p:sldId id="405" r:id="rId97"/>
    <p:sldId id="406" r:id="rId98"/>
    <p:sldId id="407" r:id="rId99"/>
    <p:sldId id="408" r:id="rId100"/>
    <p:sldId id="409" r:id="rId101"/>
    <p:sldId id="261" r:id="rId102"/>
    <p:sldId id="411" r:id="rId103"/>
    <p:sldId id="307" r:id="rId104"/>
    <p:sldId id="413" r:id="rId105"/>
    <p:sldId id="306" r:id="rId106"/>
    <p:sldId id="415" r:id="rId107"/>
    <p:sldId id="310" r:id="rId108"/>
    <p:sldId id="417" r:id="rId109"/>
    <p:sldId id="418" r:id="rId110"/>
    <p:sldId id="309" r:id="rId111"/>
    <p:sldId id="420" r:id="rId112"/>
    <p:sldId id="421" r:id="rId113"/>
    <p:sldId id="305" r:id="rId114"/>
    <p:sldId id="423" r:id="rId115"/>
    <p:sldId id="424" r:id="rId116"/>
    <p:sldId id="425" r:id="rId117"/>
    <p:sldId id="426" r:id="rId1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70C0"/>
    <a:srgbClr val="0F2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0"/>
  </p:normalViewPr>
  <p:slideViewPr>
    <p:cSldViewPr snapToGrid="0">
      <p:cViewPr>
        <p:scale>
          <a:sx n="94" d="100"/>
          <a:sy n="94" d="100"/>
        </p:scale>
        <p:origin x="-120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6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8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6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5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1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5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3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6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36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pho.to/media/images/digital/digital-techlology.jpg" TargetMode="External"/><Relationship Id="rId3" Type="http://schemas.openxmlformats.org/officeDocument/2006/relationships/image" Target="../media/image9.emf"/><Relationship Id="rId7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pho.to/media/images/digital/digital-techlology.jpg" TargetMode="External"/><Relationship Id="rId3" Type="http://schemas.openxmlformats.org/officeDocument/2006/relationships/image" Target="../media/image9.emf"/><Relationship Id="rId7" Type="http://schemas.openxmlformats.org/officeDocument/2006/relationships/image" Target="../media/image15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ho.to/media/images/digital/digital-techlology.jpg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emf"/><Relationship Id="rId7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hyperlink" Target="http://i.i.cbsi.com/cnwk.1d/i/tim/2012/02/06/Adobe-raw-demosaic-diagram.jpg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emf"/><Relationship Id="rId7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hyperlink" Target="http://i.i.cbsi.com/cnwk.1d/i/tim/2012/02/06/Adobe-raw-demosaic-diagram.jp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emf"/><Relationship Id="rId7" Type="http://schemas.openxmlformats.org/officeDocument/2006/relationships/image" Target="../media/image17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tiff"/><Relationship Id="rId10" Type="http://schemas.openxmlformats.org/officeDocument/2006/relationships/hyperlink" Target="http://i.i.cbsi.com/cnwk.1d/i/tim/2012/02/06/Adobe-raw-demosaic-diagram.jpg" TargetMode="External"/><Relationship Id="rId4" Type="http://schemas.openxmlformats.org/officeDocument/2006/relationships/image" Target="../media/image12.tiff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emf"/><Relationship Id="rId7" Type="http://schemas.openxmlformats.org/officeDocument/2006/relationships/image" Target="../media/image1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hyperlink" Target="http://i.i.cbsi.com/cnwk.1d/i/tim/2012/02/06/Adobe-raw-demosaic-diagram.jpg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emf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Relationship Id="rId9" Type="http://schemas.openxmlformats.org/officeDocument/2006/relationships/hyperlink" Target="http://i.i.cbsi.com/cnwk.1d/i/tim/2012/02/06/Adobe-raw-demosaic-diagram.jp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emf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Relationship Id="rId9" Type="http://schemas.openxmlformats.org/officeDocument/2006/relationships/hyperlink" Target="http://i.i.cbsi.com/cnwk.1d/i/tim/2012/02/06/Adobe-raw-demosaic-diagram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.i.cbsi.com/cnwk.1d/i/tim/2012/02/06/Adobe-raw-demosaic-diagram.jpg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.i.cbsi.com/cnwk.1d/i/tim/2012/02/06/Adobe-raw-demosaic-diagram.jpg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.i.cbsi.com/cnwk.1d/i/tim/2012/02/06/Adobe-raw-demosaic-diagram.jpg" TargetMode="Externa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i.i.cbsi.com/cnwk.1d/i/tim/2012/02/06/Adobe-raw-demosaic-diagram.jpg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pho.to/media/images/digital/digital-techlology.jpg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ho.to/media/images/digital/digital-techlology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emf"/><Relationship Id="rId7" Type="http://schemas.openxmlformats.org/officeDocument/2006/relationships/image" Target="../media/image2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ho.to/media/images/digital/digital-techlology.jp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ho.to/media/images/digital/digital-techlology.jpg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ho.to/media/images/digital/digital-techlology.jpg" TargetMode="Externa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ho.to/media/images/digital/digital-techlology.jpg" TargetMode="Externa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ho.to/media/images/digital/digital-techlology.jpg" TargetMode="External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3125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43053" y="5346850"/>
            <a:ext cx="10113264" cy="594360"/>
          </a:xfrm>
        </p:spPr>
        <p:txBody>
          <a:bodyPr>
            <a:normAutofit/>
          </a:bodyPr>
          <a:lstStyle/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Daniel Khashabi </a:t>
            </a: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 work with Sebastian Nowozin,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Jeremy Jancsary, Andrew W. Fitzgibbon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Bruce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Lindbloom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91329" y="4952577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800" b="1" dirty="0" smtClean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3583" y="-37501"/>
            <a:ext cx="10113264" cy="2366541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Pattern-independent </a:t>
            </a:r>
          </a:p>
          <a:p>
            <a:r>
              <a:rPr lang="en-GB" sz="5400" b="1" dirty="0" err="1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Demosaicing</a:t>
            </a: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;</a:t>
            </a: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  <a:t/>
            </a:r>
            <a:b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</a:b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  <a:t> </a:t>
            </a:r>
            <a:endParaRPr lang="en-GB" sz="5400" b="1" dirty="0">
              <a:ln w="19050">
                <a:solidFill>
                  <a:srgbClr val="92D050"/>
                </a:solidFill>
              </a:ln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31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 descr=" 45"/>
          <p:cNvSpPr/>
          <p:nvPr/>
        </p:nvSpPr>
        <p:spPr>
          <a:xfrm>
            <a:off x="3673744" y="2143255"/>
            <a:ext cx="1776616" cy="652096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grpSp>
        <p:nvGrpSpPr>
          <p:cNvPr id="41" name="Group 40" descr=" 52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 descr=" 53"/>
          <p:cNvGrpSpPr/>
          <p:nvPr/>
        </p:nvGrpSpPr>
        <p:grpSpPr>
          <a:xfrm>
            <a:off x="9752504" y="2940115"/>
            <a:ext cx="2081528" cy="1708085"/>
            <a:chOff x="9752504" y="2940115"/>
            <a:chExt cx="2081528" cy="170808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4" y="3273606"/>
              <a:ext cx="2081528" cy="1374594"/>
            </a:xfrm>
            <a:prstGeom prst="rect">
              <a:avLst/>
            </a:prstGeom>
          </p:spPr>
        </p:pic>
        <p:sp>
          <p:nvSpPr>
            <p:cNvPr id="47" name="Down Arrow 46"/>
            <p:cNvSpPr/>
            <p:nvPr/>
          </p:nvSpPr>
          <p:spPr>
            <a:xfrm>
              <a:off x="10655490" y="2940115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 descr=" 54"/>
          <p:cNvGrpSpPr/>
          <p:nvPr/>
        </p:nvGrpSpPr>
        <p:grpSpPr>
          <a:xfrm>
            <a:off x="9752503" y="4418110"/>
            <a:ext cx="2103405" cy="1777864"/>
            <a:chOff x="9752503" y="4418110"/>
            <a:chExt cx="2103405" cy="17778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3" y="4789403"/>
              <a:ext cx="2103405" cy="1406571"/>
            </a:xfrm>
            <a:prstGeom prst="rect">
              <a:avLst/>
            </a:prstGeom>
          </p:spPr>
        </p:pic>
        <p:sp>
          <p:nvSpPr>
            <p:cNvPr id="54" name="Down Arrow 53"/>
            <p:cNvSpPr/>
            <p:nvPr/>
          </p:nvSpPr>
          <p:spPr>
            <a:xfrm>
              <a:off x="10655490" y="4418110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 descr=" 65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 descr=" 66"/>
          <p:cNvSpPr txBox="1"/>
          <p:nvPr/>
        </p:nvSpPr>
        <p:spPr>
          <a:xfrm>
            <a:off x="9259558" y="3157805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Demosaiced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5" name="TextBox 54" descr=" 67"/>
          <p:cNvSpPr txBox="1"/>
          <p:nvPr/>
        </p:nvSpPr>
        <p:spPr>
          <a:xfrm>
            <a:off x="9290039" y="4676529"/>
            <a:ext cx="932132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sRGB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45" name="Group 44" descr=" 64"/>
          <p:cNvGrpSpPr/>
          <p:nvPr/>
        </p:nvGrpSpPr>
        <p:grpSpPr>
          <a:xfrm>
            <a:off x="1630567" y="3486370"/>
            <a:ext cx="6469741" cy="2208388"/>
            <a:chOff x="1630567" y="3486370"/>
            <a:chExt cx="6469741" cy="2208388"/>
          </a:xfrm>
        </p:grpSpPr>
        <p:pic>
          <p:nvPicPr>
            <p:cNvPr id="50" name="Picture 16" descr="http://www.w3.org/Conferences/WWW4/Papers/53/gamma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567" y="3486370"/>
              <a:ext cx="3331402" cy="220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8" descr="http://patentimages.storage.googleapis.com/EP1369077A2/0011000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23" t="-1162" r="42955" b="5842"/>
            <a:stretch/>
          </p:blipFill>
          <p:spPr bwMode="auto">
            <a:xfrm>
              <a:off x="5468454" y="4006254"/>
              <a:ext cx="2631854" cy="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8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8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1600" smtClean="0">
                <a:solidFill>
                  <a:schemeClr val="tx1"/>
                </a:solidFill>
                <a:latin typeface="Calibri"/>
              </a:rPr>
              <a:t>An approximate camera pipeline, from linear-space, to sRGB space, which is differentiable 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analytic approximation for gamma transform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approximate 3x3 color transform,</a:t>
            </a:r>
            <a:endParaRPr lang="en-GB" sz="200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Stacking RTFs,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29" name="Group 28" descr=" 25"/>
          <p:cNvGrpSpPr/>
          <p:nvPr/>
        </p:nvGrpSpPr>
        <p:grpSpPr>
          <a:xfrm>
            <a:off x="3341843" y="4746617"/>
            <a:ext cx="5183829" cy="848422"/>
            <a:chOff x="3890543" y="3081084"/>
            <a:chExt cx="6133557" cy="992112"/>
          </a:xfrm>
        </p:grpSpPr>
        <p:grpSp>
          <p:nvGrpSpPr>
            <p:cNvPr id="30" name="Group 29"/>
            <p:cNvGrpSpPr/>
            <p:nvPr/>
          </p:nvGrpSpPr>
          <p:grpSpPr>
            <a:xfrm>
              <a:off x="3890543" y="3355612"/>
              <a:ext cx="6133557" cy="717584"/>
              <a:chOff x="3356389" y="3371287"/>
              <a:chExt cx="6133557" cy="71758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356389" y="3371288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Mosaiced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 image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400908" y="3371990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RTF1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445427" y="3386963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RTF2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Straight Arrow Connector 34"/>
              <p:cNvCxnSpPr>
                <a:stCxn id="32" idx="3"/>
                <a:endCxn id="33" idx="1"/>
              </p:cNvCxnSpPr>
              <p:nvPr/>
            </p:nvCxnSpPr>
            <p:spPr>
              <a:xfrm>
                <a:off x="4832105" y="3722242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6876624" y="3742581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stCxn id="32" idx="0"/>
                <a:endCxn id="34" idx="0"/>
              </p:cNvCxnSpPr>
              <p:nvPr/>
            </p:nvCxnSpPr>
            <p:spPr>
              <a:xfrm rot="16200000" flipH="1">
                <a:off x="6130928" y="1334606"/>
                <a:ext cx="15675" cy="4089038"/>
              </a:xfrm>
              <a:prstGeom prst="bentConnector3">
                <a:avLst>
                  <a:gd name="adj1" fmla="val -1753234"/>
                </a:avLst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8921143" y="3727869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>
              <a:off x="8645268" y="3081084"/>
              <a:ext cx="13656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4" descr=" 81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 descr=" 8"/>
          <p:cNvGrpSpPr/>
          <p:nvPr/>
        </p:nvGrpSpPr>
        <p:grpSpPr>
          <a:xfrm>
            <a:off x="1228395" y="2435823"/>
            <a:ext cx="3593005" cy="723120"/>
            <a:chOff x="1228395" y="2435823"/>
            <a:chExt cx="3593005" cy="723120"/>
          </a:xfrm>
        </p:grpSpPr>
        <p:pic>
          <p:nvPicPr>
            <p:cNvPr id="23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97" b="50000"/>
            <a:stretch/>
          </p:blipFill>
          <p:spPr bwMode="auto">
            <a:xfrm>
              <a:off x="1228395" y="2620488"/>
              <a:ext cx="3551234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519942" y="2435823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  <p:grpSp>
        <p:nvGrpSpPr>
          <p:cNvPr id="25" name="Group 24" descr=" 10"/>
          <p:cNvGrpSpPr/>
          <p:nvPr/>
        </p:nvGrpSpPr>
        <p:grpSpPr>
          <a:xfrm>
            <a:off x="1126795" y="3090879"/>
            <a:ext cx="7754614" cy="695783"/>
            <a:chOff x="1126795" y="3090879"/>
            <a:chExt cx="7754614" cy="695783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1126795" y="3248207"/>
              <a:ext cx="7603885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579951" y="3090879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87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Experiments(1)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9223" name="Picture 7" descr=" 92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011" y="1837499"/>
            <a:ext cx="12903890" cy="304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28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Experiments(1)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Demosaicing, in linear-space, without noise:</a:t>
            </a:r>
            <a:endParaRPr lang="en-GB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9223" name="Picture 7" descr=" 92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011" y="1837499"/>
            <a:ext cx="12903890" cy="304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279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Experiments(2)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10247" name="Picture 7" descr=" 10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098" y="1749736"/>
            <a:ext cx="13647069" cy="322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14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Experiments(2)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Demosaicing, in linear-space, without noise:</a:t>
            </a:r>
            <a:endParaRPr lang="en-GB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10247" name="Picture 7" descr=" 102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098" y="1749736"/>
            <a:ext cx="13647069" cy="322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935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Char char=" "/>
            </a:pPr>
            <a:r>
              <a:rPr lang="en-GB" smtClean="0"/>
              <a:t>                                                                                                 </a:t>
            </a:r>
            <a:endParaRPr lang="en-GB" dirty="0" smtClean="0"/>
          </a:p>
        </p:txBody>
      </p:sp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  <p:pic>
        <p:nvPicPr>
          <p:cNvPr id="11271" name="Picture 7" descr=" 112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06" y="313463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 112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 1127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 112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9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Ground truth                             Bilinear		                CS		                       RTF</a:t>
            </a:r>
          </a:p>
          <a:p>
            <a:pPr>
              <a:lnSpc>
                <a:spcPct val="100000"/>
              </a:lnSpc>
              <a:buChar char=" "/>
            </a:pPr>
            <a:endParaRPr lang="en-GB" dirty="0" smtClean="0"/>
          </a:p>
        </p:txBody>
      </p:sp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  <p:pic>
        <p:nvPicPr>
          <p:cNvPr id="11271" name="Picture 7" descr=" 112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06" y="313463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 112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 1127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 112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8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10434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Char char=" "/>
            </a:pPr>
            <a:r>
              <a:rPr lang="en-GB" smtClean="0"/>
              <a:t>                                                                                                                </a:t>
            </a:r>
            <a:endParaRPr lang="en-GB" dirty="0" smtClean="0"/>
          </a:p>
        </p:txBody>
      </p:sp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  <p:pic>
        <p:nvPicPr>
          <p:cNvPr id="11272" name="Picture 8" descr=" 112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 1127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 112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 122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83978" y="2103388"/>
            <a:ext cx="4737195" cy="28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 1229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07120" y="2113590"/>
            <a:ext cx="4724442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 1229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28938" y="2102924"/>
            <a:ext cx="4737773" cy="28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 1229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9906" y="2090559"/>
            <a:ext cx="4753230" cy="28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10434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endParaRPr lang="en-GB" dirty="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Char char=" "/>
            </a:pPr>
            <a:r>
              <a:rPr lang="en-GB" smtClean="0"/>
              <a:t>                                                                                                                </a:t>
            </a:r>
            <a:endParaRPr lang="en-GB" dirty="0" smtClean="0"/>
          </a:p>
        </p:txBody>
      </p:sp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  <p:pic>
        <p:nvPicPr>
          <p:cNvPr id="11272" name="Picture 8" descr=" 112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 1127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 112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 122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83978" y="2103388"/>
            <a:ext cx="4737195" cy="28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 1229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07120" y="2113590"/>
            <a:ext cx="4724442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 1229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28938" y="2102924"/>
            <a:ext cx="4737773" cy="28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 1229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9906" y="2090559"/>
            <a:ext cx="4753230" cy="28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02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10434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endParaRPr lang="en-GB" dirty="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None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 Ground truth                                  Bilinear		                     CS		                          RTF</a:t>
            </a:r>
          </a:p>
          <a:p>
            <a:pPr>
              <a:lnSpc>
                <a:spcPct val="100000"/>
              </a:lnSpc>
              <a:buNone/>
            </a:pPr>
            <a:endParaRPr lang="en-GB" dirty="0" smtClean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  <p:pic>
        <p:nvPicPr>
          <p:cNvPr id="11272" name="Picture 8" descr=" 112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 1127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1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 1127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 122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83978" y="2103388"/>
            <a:ext cx="4737195" cy="28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 1229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07120" y="2113590"/>
            <a:ext cx="4724442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 1229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28938" y="2102924"/>
            <a:ext cx="4737773" cy="28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 1229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9906" y="2090559"/>
            <a:ext cx="4753230" cy="28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95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 descr=" 46"/>
          <p:cNvSpPr/>
          <p:nvPr/>
        </p:nvSpPr>
        <p:spPr>
          <a:xfrm>
            <a:off x="2306792" y="2217680"/>
            <a:ext cx="1084059" cy="46374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grpSp>
        <p:nvGrpSpPr>
          <p:cNvPr id="41" name="Group 40" descr=" 52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 descr=" 53"/>
          <p:cNvGrpSpPr/>
          <p:nvPr/>
        </p:nvGrpSpPr>
        <p:grpSpPr>
          <a:xfrm>
            <a:off x="9752504" y="2940115"/>
            <a:ext cx="2081528" cy="1708085"/>
            <a:chOff x="9752504" y="2940115"/>
            <a:chExt cx="2081528" cy="170808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4" y="3273606"/>
              <a:ext cx="2081528" cy="1374594"/>
            </a:xfrm>
            <a:prstGeom prst="rect">
              <a:avLst/>
            </a:prstGeom>
          </p:spPr>
        </p:pic>
        <p:sp>
          <p:nvSpPr>
            <p:cNvPr id="47" name="Down Arrow 46"/>
            <p:cNvSpPr/>
            <p:nvPr/>
          </p:nvSpPr>
          <p:spPr>
            <a:xfrm>
              <a:off x="10655490" y="2940115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 descr=" 54"/>
          <p:cNvGrpSpPr/>
          <p:nvPr/>
        </p:nvGrpSpPr>
        <p:grpSpPr>
          <a:xfrm>
            <a:off x="9752503" y="4418110"/>
            <a:ext cx="2103405" cy="1777864"/>
            <a:chOff x="9752503" y="4418110"/>
            <a:chExt cx="2103405" cy="17778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3" y="4789403"/>
              <a:ext cx="2103405" cy="1406571"/>
            </a:xfrm>
            <a:prstGeom prst="rect">
              <a:avLst/>
            </a:prstGeom>
          </p:spPr>
        </p:pic>
        <p:sp>
          <p:nvSpPr>
            <p:cNvPr id="54" name="Down Arrow 53"/>
            <p:cNvSpPr/>
            <p:nvPr/>
          </p:nvSpPr>
          <p:spPr>
            <a:xfrm>
              <a:off x="10655490" y="4418110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 descr=" 65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 descr=" 66"/>
          <p:cNvSpPr txBox="1"/>
          <p:nvPr/>
        </p:nvSpPr>
        <p:spPr>
          <a:xfrm>
            <a:off x="9259558" y="3157805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Demosaiced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5" name="TextBox 54" descr=" 67"/>
          <p:cNvSpPr txBox="1"/>
          <p:nvPr/>
        </p:nvSpPr>
        <p:spPr>
          <a:xfrm>
            <a:off x="9290039" y="4676529"/>
            <a:ext cx="932132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sRGB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45" name="Group 44" descr=" 64"/>
          <p:cNvGrpSpPr/>
          <p:nvPr/>
        </p:nvGrpSpPr>
        <p:grpSpPr>
          <a:xfrm>
            <a:off x="1630567" y="3486370"/>
            <a:ext cx="6469741" cy="2208388"/>
            <a:chOff x="1630567" y="3486370"/>
            <a:chExt cx="6469741" cy="2208388"/>
          </a:xfrm>
        </p:grpSpPr>
        <p:pic>
          <p:nvPicPr>
            <p:cNvPr id="50" name="Picture 16" descr="http://www.w3.org/Conferences/WWW4/Papers/53/gamma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567" y="3486370"/>
              <a:ext cx="3331402" cy="220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8" descr="http://patentimages.storage.googleapis.com/EP1369077A2/0011000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23" t="-1162" r="42955" b="5842"/>
            <a:stretch/>
          </p:blipFill>
          <p:spPr bwMode="auto">
            <a:xfrm>
              <a:off x="5468454" y="4006254"/>
              <a:ext cx="2631854" cy="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8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3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Image Margins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</p:txBody>
      </p:sp>
      <p:pic>
        <p:nvPicPr>
          <p:cNvPr id="11267" name="Picture 3" descr=" 112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4" y="501954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522964" y="2058527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 1126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7" t="1" b="66140"/>
          <a:stretch/>
        </p:blipFill>
        <p:spPr bwMode="auto">
          <a:xfrm>
            <a:off x="3383717" y="2034427"/>
            <a:ext cx="2569130" cy="23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 1126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3" b="64747"/>
          <a:stretch/>
        </p:blipFill>
        <p:spPr bwMode="auto">
          <a:xfrm>
            <a:off x="6547545" y="2034427"/>
            <a:ext cx="2571749" cy="23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 1127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1" b="61606"/>
          <a:stretch/>
        </p:blipFill>
        <p:spPr bwMode="auto">
          <a:xfrm>
            <a:off x="9556586" y="2034427"/>
            <a:ext cx="2466984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</p:spTree>
    <p:extLst>
      <p:ext uri="{BB962C8B-B14F-4D97-AF65-F5344CB8AC3E}">
        <p14:creationId xmlns:p14="http://schemas.microsoft.com/office/powerpoint/2010/main" val="209590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Image Margins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Not a considerable margin in RTF outputs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</p:txBody>
      </p:sp>
      <p:pic>
        <p:nvPicPr>
          <p:cNvPr id="11267" name="Picture 3" descr=" 112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4" y="501954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522964" y="2058527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 1126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7" t="1" b="66140"/>
          <a:stretch/>
        </p:blipFill>
        <p:spPr bwMode="auto">
          <a:xfrm>
            <a:off x="3383717" y="2034427"/>
            <a:ext cx="2569130" cy="23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 1126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3" b="64747"/>
          <a:stretch/>
        </p:blipFill>
        <p:spPr bwMode="auto">
          <a:xfrm>
            <a:off x="6547545" y="2034427"/>
            <a:ext cx="2571749" cy="23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 1127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1" b="61606"/>
          <a:stretch/>
        </p:blipFill>
        <p:spPr bwMode="auto">
          <a:xfrm>
            <a:off x="9556586" y="2034427"/>
            <a:ext cx="2466984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</p:spTree>
    <p:extLst>
      <p:ext uri="{BB962C8B-B14F-4D97-AF65-F5344CB8AC3E}">
        <p14:creationId xmlns:p14="http://schemas.microsoft.com/office/powerpoint/2010/main" val="372594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Image Margins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Not a considerable margin in RTF outputs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None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              NAT		                   NLM		                      OneStepAP		                RTF</a:t>
            </a:r>
          </a:p>
          <a:p>
            <a:pPr>
              <a:lnSpc>
                <a:spcPct val="100000"/>
              </a:lnSpc>
              <a:buNone/>
            </a:pPr>
            <a:endParaRPr lang="en-GB" dirty="0" smtClean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11267" name="Picture 3" descr=" 112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4" y="501954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522964" y="2058527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 1126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7" t="1" b="66140"/>
          <a:stretch/>
        </p:blipFill>
        <p:spPr bwMode="auto">
          <a:xfrm>
            <a:off x="3383717" y="2034427"/>
            <a:ext cx="2569130" cy="23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 1126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3" b="64747"/>
          <a:stretch/>
        </p:blipFill>
        <p:spPr bwMode="auto">
          <a:xfrm>
            <a:off x="6547545" y="2034427"/>
            <a:ext cx="2571749" cy="23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 1127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1" b="61606"/>
          <a:stretch/>
        </p:blipFill>
        <p:spPr bwMode="auto">
          <a:xfrm>
            <a:off x="9556586" y="2034427"/>
            <a:ext cx="2466984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 descr=" 12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</a:p>
        </p:txBody>
      </p:sp>
    </p:spTree>
    <p:extLst>
      <p:ext uri="{BB962C8B-B14F-4D97-AF65-F5344CB8AC3E}">
        <p14:creationId xmlns:p14="http://schemas.microsoft.com/office/powerpoint/2010/main" val="78425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</a:t>
            </a:r>
            <a:endParaRPr lang="en-GB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57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RTF with the generalized loss function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</a:t>
            </a:r>
            <a:endParaRPr lang="en-GB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9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RTF with the generalized loss function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Full denoising-demosiacing experiments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</a:t>
            </a:r>
            <a:endParaRPr lang="en-GB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94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RTF with the generalized loss function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Full denoising-demosiacing experiments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Other CFA patterns: Fuji-Xtrans pattern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     </a:t>
            </a:r>
            <a:endParaRPr lang="en-GB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78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RTF with the generalized loss function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Full denoising-demosiacing experiments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Other CFA patterns: Fuji-Xtrans pattern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Further work?!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26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 descr=" 46"/>
          <p:cNvSpPr/>
          <p:nvPr/>
        </p:nvSpPr>
        <p:spPr>
          <a:xfrm>
            <a:off x="2306792" y="2217680"/>
            <a:ext cx="1084059" cy="46374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grpSp>
        <p:nvGrpSpPr>
          <p:cNvPr id="41" name="Group 40" descr=" 52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 descr=" 53"/>
          <p:cNvGrpSpPr/>
          <p:nvPr/>
        </p:nvGrpSpPr>
        <p:grpSpPr>
          <a:xfrm>
            <a:off x="9752504" y="2940115"/>
            <a:ext cx="2081528" cy="1708085"/>
            <a:chOff x="9752504" y="2940115"/>
            <a:chExt cx="2081528" cy="170808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4" y="3273606"/>
              <a:ext cx="2081528" cy="1374594"/>
            </a:xfrm>
            <a:prstGeom prst="rect">
              <a:avLst/>
            </a:prstGeom>
          </p:spPr>
        </p:pic>
        <p:sp>
          <p:nvSpPr>
            <p:cNvPr id="47" name="Down Arrow 46"/>
            <p:cNvSpPr/>
            <p:nvPr/>
          </p:nvSpPr>
          <p:spPr>
            <a:xfrm>
              <a:off x="10655490" y="2940115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" name="Group 51" descr=" 54"/>
          <p:cNvGrpSpPr/>
          <p:nvPr/>
        </p:nvGrpSpPr>
        <p:grpSpPr>
          <a:xfrm>
            <a:off x="9752503" y="4418110"/>
            <a:ext cx="2103405" cy="1777864"/>
            <a:chOff x="9752503" y="4418110"/>
            <a:chExt cx="2103405" cy="17778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3" y="4789403"/>
              <a:ext cx="2103405" cy="1406571"/>
            </a:xfrm>
            <a:prstGeom prst="rect">
              <a:avLst/>
            </a:prstGeom>
          </p:spPr>
        </p:pic>
        <p:sp>
          <p:nvSpPr>
            <p:cNvPr id="54" name="Down Arrow 53"/>
            <p:cNvSpPr/>
            <p:nvPr/>
          </p:nvSpPr>
          <p:spPr>
            <a:xfrm>
              <a:off x="10655490" y="4418110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 descr=" 65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 descr=" 66"/>
          <p:cNvSpPr txBox="1"/>
          <p:nvPr/>
        </p:nvSpPr>
        <p:spPr>
          <a:xfrm>
            <a:off x="9259558" y="3157805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Demosaiced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5" name="TextBox 54" descr=" 67"/>
          <p:cNvSpPr txBox="1"/>
          <p:nvPr/>
        </p:nvSpPr>
        <p:spPr>
          <a:xfrm>
            <a:off x="9290039" y="4676529"/>
            <a:ext cx="932132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sRGB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sz="1100" smtClean="0">
                <a:solidFill>
                  <a:schemeClr val="bg1"/>
                </a:solidFill>
                <a:latin typeface="Calibri"/>
              </a:rPr>
              <a:t>Images from: </a:t>
            </a:r>
            <a:r>
              <a:rPr lang="en-GB" sz="1100" smtClean="0">
                <a:solidFill>
                  <a:schemeClr val="tx1"/>
                </a:solidFill>
                <a:latin typeface="Calibri"/>
                <a:hlinkClick r:id="rId6"/>
              </a:rPr>
              <a:t>http://pho.to/media/images/digital/digital-techlology.jp</a:t>
            </a:r>
            <a:r>
              <a:rPr lang="en-GB" sz="1100" smtClean="0">
                <a:solidFill>
                  <a:schemeClr val="tx1"/>
                </a:solidFill>
                <a:latin typeface="Calibri"/>
              </a:rPr>
              <a:t>g</a:t>
            </a:r>
            <a:endParaRPr lang="en-GB" sz="1100" smtClean="0">
              <a:solidFill>
                <a:schemeClr val="bg1"/>
              </a:solidFill>
              <a:latin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8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 2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35" y="1560538"/>
            <a:ext cx="4509182" cy="390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</a:t>
            </a:r>
            <a:r>
              <a:rPr lang="en-GB" b="1" smtClean="0">
                <a:solidFill>
                  <a:srgbClr val="FF0000"/>
                </a:solidFill>
              </a:rPr>
              <a:t>    </a:t>
            </a:r>
            <a:endParaRPr lang="en-GB" b="1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</a:t>
            </a:r>
            <a:endParaRPr lang="en-GB" dirty="0" smtClean="0"/>
          </a:p>
          <a:p>
            <a:pPr lvl="2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0" name="Group 29" descr=" 30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10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9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</a:t>
            </a:r>
            <a:endParaRPr lang="en-GB" dirty="0" smtClean="0"/>
          </a:p>
          <a:p>
            <a:pPr lvl="2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0" name="Group 29" descr=" 30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9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2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5" descr=" 21"/>
          <p:cNvPicPr>
            <a:picLocks noChangeAspect="1" noChangeArrowheads="1"/>
          </p:cNvPicPr>
          <p:nvPr/>
        </p:nvPicPr>
        <p:blipFill rotWithShape="1">
          <a:blip r:embed="rId6"/>
          <a:srcRect r="50179"/>
          <a:stretch/>
        </p:blipFill>
        <p:spPr bwMode="auto">
          <a:xfrm>
            <a:off x="6927435" y="2781505"/>
            <a:ext cx="2603429" cy="243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0" name="Group 29" descr=" 30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8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10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91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0" name="Group 29" descr=" 30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9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19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 27"/>
          <p:cNvGrpSpPr/>
          <p:nvPr/>
        </p:nvGrpSpPr>
        <p:grpSpPr>
          <a:xfrm>
            <a:off x="4397350" y="3439243"/>
            <a:ext cx="2810918" cy="1300592"/>
            <a:chOff x="9427774" y="584111"/>
            <a:chExt cx="2810918" cy="130059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/>
            <a:srcRect t="1" r="49874" b="84018"/>
            <a:stretch/>
          </p:blipFill>
          <p:spPr>
            <a:xfrm>
              <a:off x="9427774" y="584111"/>
              <a:ext cx="1356908" cy="130059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785153" y="984685"/>
              <a:ext cx="14535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Bayer Pattern</a:t>
              </a:r>
              <a:endParaRPr lang="en-GB" dirty="0"/>
            </a:p>
          </p:txBody>
        </p:sp>
      </p:grpSp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0" name="Group 29" descr=" 30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9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6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 descr=" 27"/>
          <p:cNvGrpSpPr/>
          <p:nvPr/>
        </p:nvGrpSpPr>
        <p:grpSpPr>
          <a:xfrm>
            <a:off x="4397350" y="3439243"/>
            <a:ext cx="2810918" cy="1300592"/>
            <a:chOff x="9427774" y="584111"/>
            <a:chExt cx="2810918" cy="130059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/>
            <a:srcRect t="1" r="49874" b="84018"/>
            <a:stretch/>
          </p:blipFill>
          <p:spPr>
            <a:xfrm>
              <a:off x="9427774" y="584111"/>
              <a:ext cx="1356908" cy="130059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785153" y="984685"/>
              <a:ext cx="14535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Bayer Pattern</a:t>
              </a:r>
              <a:endParaRPr lang="en-GB" dirty="0"/>
            </a:p>
          </p:txBody>
        </p:sp>
      </p:grpSp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30" name="Group 29" descr=" 30"/>
          <p:cNvGrpSpPr/>
          <p:nvPr/>
        </p:nvGrpSpPr>
        <p:grpSpPr>
          <a:xfrm>
            <a:off x="9141671" y="1672514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9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1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</a:t>
            </a:r>
            <a:endParaRPr lang="en-GB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6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12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2800" dirty="0" err="1" smtClean="0"/>
              <a:t>Demosaicing</a:t>
            </a:r>
            <a:r>
              <a:rPr lang="en-GB" sz="2800" dirty="0" smtClean="0"/>
              <a:t>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Creating input-output pairs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Our </a:t>
            </a:r>
            <a:r>
              <a:rPr lang="en-GB" sz="2800" dirty="0" err="1" smtClean="0"/>
              <a:t>demosaicing</a:t>
            </a:r>
            <a:r>
              <a:rPr lang="en-GB" sz="2800" dirty="0" smtClean="0"/>
              <a:t> model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Experiments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7052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All method are engineered for sRGB images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Demosaicing is lacking a good dataset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6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5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All method are engineered for sRGB images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Demosaicing is lacking a good dataset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</a:t>
            </a: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 descr=" 20"/>
          <p:cNvGrpSpPr/>
          <p:nvPr/>
        </p:nvGrpSpPr>
        <p:grpSpPr>
          <a:xfrm>
            <a:off x="9306644" y="16979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6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60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Isn’t a solved problem?!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NO!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can be improved  in terms of performance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Zippering effect still present in the output of many current method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 current methods are CFA-specific (mostly Bayer pattern)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And not easily generalizable to new CFAs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All method are engineered for sRGB images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Demosaicing is lacking a good dataset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Many of low-level task could be done before/joint with demosaicing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Noise behaviour changes after demosaicing</a:t>
            </a:r>
          </a:p>
          <a:p>
            <a:pPr lvl="1">
              <a:buFont typeface="Wingdings" panose="05000000000000000000" pitchFamily="2" charset="2"/>
              <a:buChar char=" 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sp>
        <p:nvSpPr>
          <p:cNvPr id="31" name="Content Placeholder 2" descr=" 31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2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4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                                 </a:t>
            </a:r>
            <a:r>
              <a:rPr lang="fa-IR" sz="2400" smtClean="0"/>
              <a:t> </a:t>
            </a:r>
            <a:r>
              <a:rPr lang="en-GB" sz="2400" smtClean="0"/>
              <a:t>                  </a:t>
            </a:r>
            <a:r>
              <a:rPr lang="fa-IR" sz="2400" smtClean="0"/>
              <a:t/>
            </a:r>
            <a:br>
              <a:rPr lang="fa-IR" sz="2400" smtClean="0"/>
            </a:br>
            <a:r>
              <a:rPr lang="fa-IR" sz="2400" smtClean="0"/>
              <a:t> </a:t>
            </a:r>
            <a:r>
              <a:rPr lang="en-GB" sz="2400" smtClean="0"/>
              <a:t>       </a:t>
            </a:r>
            <a:r>
              <a:rPr lang="fa-IR" sz="2400" smtClean="0"/>
              <a:t> </a:t>
            </a:r>
            <a:r>
              <a:rPr lang="en-GB" sz="2400" smtClean="0"/>
              <a:t>     </a:t>
            </a:r>
            <a:r>
              <a:rPr lang="en-GB" sz="2400" b="1" smtClean="0">
                <a:solidFill>
                  <a:srgbClr val="00B050"/>
                </a:solidFill>
              </a:rPr>
              <a:t>            </a:t>
            </a:r>
            <a:r>
              <a:rPr lang="en-GB" sz="2400" smtClean="0"/>
              <a:t>       </a:t>
            </a:r>
            <a:endParaRPr lang="fa-IR" sz="2400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z="2000" smtClean="0"/>
              <a:t>                                               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</a:t>
            </a:r>
            <a:r>
              <a:rPr lang="en-GB" sz="2400" smtClean="0"/>
              <a:t>                         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98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                                 </a:t>
            </a:r>
            <a:r>
              <a:rPr lang="fa-IR" sz="2400" smtClean="0"/>
              <a:t> </a:t>
            </a:r>
            <a:r>
              <a:rPr lang="en-GB" sz="2400" smtClean="0"/>
              <a:t>                  </a:t>
            </a:r>
            <a:r>
              <a:rPr lang="fa-IR" sz="2400" smtClean="0"/>
              <a:t/>
            </a:r>
            <a:br>
              <a:rPr lang="fa-IR" sz="2400" smtClean="0"/>
            </a:br>
            <a:r>
              <a:rPr lang="fa-IR" sz="2400" smtClean="0"/>
              <a:t> </a:t>
            </a:r>
            <a:r>
              <a:rPr lang="en-GB" sz="2400" smtClean="0"/>
              <a:t>       </a:t>
            </a:r>
            <a:r>
              <a:rPr lang="fa-IR" sz="2400" smtClean="0"/>
              <a:t> </a:t>
            </a:r>
            <a:r>
              <a:rPr lang="en-GB" sz="2400" smtClean="0"/>
              <a:t>     </a:t>
            </a:r>
            <a:r>
              <a:rPr lang="en-GB" sz="2400" b="1" smtClean="0">
                <a:solidFill>
                  <a:srgbClr val="00B050"/>
                </a:solidFill>
              </a:rPr>
              <a:t>            </a:t>
            </a:r>
            <a:r>
              <a:rPr lang="en-GB" sz="2400" smtClean="0"/>
              <a:t>       </a:t>
            </a:r>
            <a:endParaRPr lang="fa-IR" sz="2400" dirty="0" smtClean="0"/>
          </a:p>
          <a:p>
            <a:pPr lvl="1">
              <a:buFont typeface="Wingdings" panose="05000000000000000000" pitchFamily="2" charset="2"/>
              <a:buChar char=" "/>
            </a:pPr>
            <a:r>
              <a:rPr lang="en-GB" sz="2000" smtClean="0"/>
              <a:t>                                               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</a:t>
            </a:r>
            <a:r>
              <a:rPr lang="en-GB" sz="2400" smtClean="0"/>
              <a:t>                         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08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For training the model we propose a procedure to create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the ground truth  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/>
            </a:r>
            <a:br>
              <a:rPr lang="fa-IR" sz="2400" smtClean="0">
                <a:solidFill>
                  <a:schemeClr val="tx1"/>
                </a:solidFill>
                <a:latin typeface="Calibri"/>
              </a:rPr>
            </a:b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dataset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from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light-space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images </a:t>
            </a:r>
            <a:endParaRPr lang="fa-IR" sz="2400" smtClean="0">
              <a:solidFill>
                <a:schemeClr val="tx1"/>
              </a:solidFill>
              <a:latin typeface="Calibri"/>
            </a:endParaRPr>
          </a:p>
          <a:p>
            <a:pPr lvl="1">
              <a:buFont typeface="Wingdings" panose="05000000000000000000" pitchFamily="2" charset="2"/>
              <a:buChar char=" "/>
            </a:pPr>
            <a:r>
              <a:rPr lang="en-GB" sz="2000" smtClean="0"/>
              <a:t>                                               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</a:t>
            </a:r>
            <a:r>
              <a:rPr lang="en-GB" sz="2400" smtClean="0"/>
              <a:t>                         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99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For training the model we propose a procedure to create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the ground truth  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/>
            </a:r>
            <a:br>
              <a:rPr lang="fa-IR" sz="2400" smtClean="0">
                <a:solidFill>
                  <a:schemeClr val="tx1"/>
                </a:solidFill>
                <a:latin typeface="Calibri"/>
              </a:rPr>
            </a:b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dataset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from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light-space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images </a:t>
            </a:r>
            <a:endParaRPr lang="fa-IR" sz="2400" smtClean="0">
              <a:solidFill>
                <a:schemeClr val="tx1"/>
              </a:solidFill>
              <a:latin typeface="Calibri"/>
            </a:endParaRPr>
          </a:p>
          <a:p>
            <a:pPr lvl="1">
              <a:buFont typeface="Wingdings" panose="05000000000000000000" pitchFamily="2" charset="2"/>
              <a:buChar char=" "/>
            </a:pPr>
            <a:r>
              <a:rPr lang="en-GB" sz="2000" smtClean="0"/>
              <a:t>                                                </a:t>
            </a:r>
            <a:endParaRPr lang="en-GB" sz="20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</a:t>
            </a:r>
            <a:r>
              <a:rPr lang="en-GB" sz="2400" smtClean="0"/>
              <a:t>                         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045489" y="16979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49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For training the model we propose a procedure to create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the ground truth  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/>
            </a:r>
            <a:br>
              <a:rPr lang="fa-IR" sz="2400" smtClean="0">
                <a:solidFill>
                  <a:schemeClr val="tx1"/>
                </a:solidFill>
                <a:latin typeface="Calibri"/>
              </a:rPr>
            </a:b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dataset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from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light-space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images </a:t>
            </a:r>
            <a:endParaRPr lang="fa-IR" sz="2400" smtClean="0">
              <a:solidFill>
                <a:schemeClr val="tx1"/>
              </a:solidFill>
              <a:latin typeface="Calibri"/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2000" smtClean="0">
                <a:solidFill>
                  <a:schemeClr val="tx1"/>
                </a:solidFill>
                <a:latin typeface="Calibri"/>
              </a:rPr>
              <a:t>Our dataset is will be published with our work. 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</a:t>
            </a:r>
            <a:r>
              <a:rPr lang="en-GB" sz="2400" smtClean="0"/>
              <a:t>                          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045489" y="16979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34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For training the model we propose a procedure to create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the ground truth  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/>
            </a:r>
            <a:br>
              <a:rPr lang="fa-IR" sz="2400" smtClean="0">
                <a:solidFill>
                  <a:schemeClr val="tx1"/>
                </a:solidFill>
                <a:latin typeface="Calibri"/>
              </a:rPr>
            </a:b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dataset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from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light-space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images </a:t>
            </a:r>
            <a:endParaRPr lang="fa-IR" sz="2400" smtClean="0">
              <a:solidFill>
                <a:schemeClr val="tx1"/>
              </a:solidFill>
              <a:latin typeface="Calibri"/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2000" smtClean="0">
                <a:solidFill>
                  <a:schemeClr val="tx1"/>
                </a:solidFill>
                <a:latin typeface="Calibri"/>
              </a:rPr>
              <a:t>Our dataset is will be published with our work.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Our model is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easily generalizable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to different CFA patterns. </a:t>
            </a:r>
          </a:p>
          <a:p>
            <a:pPr>
              <a:buFont typeface="Wingdings" panose="05000000000000000000" pitchFamily="2" charset="2"/>
              <a:buChar char=" "/>
            </a:pPr>
            <a:r>
              <a:rPr lang="en-GB" sz="2400" smtClean="0"/>
              <a:t>                      </a:t>
            </a:r>
            <a:r>
              <a:rPr lang="en-GB" sz="2400" b="1" smtClean="0">
                <a:solidFill>
                  <a:srgbClr val="00B050"/>
                </a:solidFill>
              </a:rPr>
              <a:t>                                  </a:t>
            </a:r>
            <a:r>
              <a:rPr lang="en-GB" sz="2400" smtClean="0"/>
              <a:t>  </a:t>
            </a:r>
            <a:endParaRPr lang="en-GB" sz="24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045489" y="16979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94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We design a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supervised model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For training the model we propose a procedure to create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the ground truth  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/>
            </a:r>
            <a:br>
              <a:rPr lang="fa-IR" sz="2400" smtClean="0">
                <a:solidFill>
                  <a:schemeClr val="tx1"/>
                </a:solidFill>
                <a:latin typeface="Calibri"/>
              </a:rPr>
            </a:b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dataset</a:t>
            </a:r>
            <a:r>
              <a:rPr lang="fa-IR" sz="2400" smtClean="0">
                <a:solidFill>
                  <a:schemeClr val="tx1"/>
                </a:solidFill>
                <a:latin typeface="Calibri"/>
              </a:rPr>
              <a:t>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from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light-space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images </a:t>
            </a:r>
            <a:endParaRPr lang="fa-IR" sz="2400" smtClean="0">
              <a:solidFill>
                <a:schemeClr val="tx1"/>
              </a:solidFill>
              <a:latin typeface="Calibri"/>
            </a:endParaRP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2000" smtClean="0">
                <a:solidFill>
                  <a:schemeClr val="tx1"/>
                </a:solidFill>
                <a:latin typeface="Calibri"/>
              </a:rPr>
              <a:t>Our dataset is will be published with our work.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Our model is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easily generalizable 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to different CFA patterns.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2400" smtClean="0">
                <a:solidFill>
                  <a:schemeClr val="tx1"/>
                </a:solidFill>
                <a:latin typeface="Calibri"/>
              </a:rPr>
              <a:t>Our model can perform </a:t>
            </a:r>
            <a:r>
              <a:rPr lang="en-GB" sz="2400" b="1" smtClean="0">
                <a:solidFill>
                  <a:srgbClr val="00B050"/>
                </a:solidFill>
                <a:latin typeface="Calibri"/>
              </a:rPr>
              <a:t>denoising jointly with demosaicing</a:t>
            </a:r>
            <a:r>
              <a:rPr lang="en-GB" sz="2400" smtClean="0">
                <a:solidFill>
                  <a:schemeClr val="tx1"/>
                </a:solidFill>
                <a:latin typeface="Calibri"/>
              </a:rPr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045489" y="16979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84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 descr=" 38"/>
          <p:cNvSpPr/>
          <p:nvPr/>
        </p:nvSpPr>
        <p:spPr>
          <a:xfrm>
            <a:off x="2300740" y="1298774"/>
            <a:ext cx="945008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2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99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</a:t>
            </a:r>
            <a:r>
              <a:rPr lang="en-GB" b="1" smtClean="0">
                <a:solidFill>
                  <a:srgbClr val="00B050"/>
                </a:solidFill>
              </a:rPr>
              <a:t>                   </a:t>
            </a:r>
            <a:endParaRPr lang="en-GB" b="1" dirty="0" smtClean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</a:t>
            </a: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33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</a:t>
            </a: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377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2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38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5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57111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Notched Right Arrow 28" descr=" 47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85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 descr="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/>
          <a:stretch/>
        </p:blipFill>
        <p:spPr>
          <a:xfrm>
            <a:off x="7151070" y="4163637"/>
            <a:ext cx="1333503" cy="1329421"/>
          </a:xfrm>
          <a:prstGeom prst="rect">
            <a:avLst/>
          </a:prstGeom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Notched Right Arrow 28" descr=" 47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69759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 descr="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/>
          <a:stretch/>
        </p:blipFill>
        <p:spPr>
          <a:xfrm>
            <a:off x="7151070" y="4163637"/>
            <a:ext cx="1333503" cy="1329421"/>
          </a:xfrm>
          <a:prstGeom prst="rect">
            <a:avLst/>
          </a:prstGeom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Notched Right Arrow 28" descr=" 47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ular Callout 31" descr=" 39"/>
          <p:cNvSpPr/>
          <p:nvPr/>
        </p:nvSpPr>
        <p:spPr>
          <a:xfrm>
            <a:off x="6600647" y="3514212"/>
            <a:ext cx="918149" cy="1057230"/>
          </a:xfrm>
          <a:prstGeom prst="wedgeRoundRectCallout">
            <a:avLst>
              <a:gd name="adj1" fmla="val 48189"/>
              <a:gd name="adj2" fmla="val 6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output image</a:t>
            </a:r>
            <a:endParaRPr lang="en-GB" sz="1600" b="1" dirty="0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01846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 descr="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/>
          <a:stretch/>
        </p:blipFill>
        <p:spPr>
          <a:xfrm>
            <a:off x="7151070" y="4163637"/>
            <a:ext cx="1333503" cy="1329421"/>
          </a:xfrm>
          <a:prstGeom prst="rect">
            <a:avLst/>
          </a:prstGeom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Notched Right Arrow 28" descr=" 47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Notched Right Arrow 32" descr=" 57"/>
          <p:cNvSpPr/>
          <p:nvPr/>
        </p:nvSpPr>
        <p:spPr>
          <a:xfrm rot="16200000">
            <a:off x="7603508" y="337133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ular Callout 31" descr=" 39"/>
          <p:cNvSpPr/>
          <p:nvPr/>
        </p:nvSpPr>
        <p:spPr>
          <a:xfrm>
            <a:off x="6600647" y="3514212"/>
            <a:ext cx="918149" cy="1057230"/>
          </a:xfrm>
          <a:prstGeom prst="wedgeRoundRectCallout">
            <a:avLst>
              <a:gd name="adj1" fmla="val 48189"/>
              <a:gd name="adj2" fmla="val 6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output image</a:t>
            </a:r>
            <a:endParaRPr lang="en-GB" sz="1600" b="1" dirty="0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94300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0" y="2979715"/>
            <a:ext cx="4120560" cy="316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 descr=" 40"/>
          <p:cNvSpPr/>
          <p:nvPr/>
        </p:nvSpPr>
        <p:spPr>
          <a:xfrm>
            <a:off x="3521818" y="1298774"/>
            <a:ext cx="945008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3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7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want to design set of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input-output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pairs in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linear light-space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the fact that images are scale-invariant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 descr=" 6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7" name="Picture 4" descr=" 10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 descr=" 22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 descr=" 4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 descr=" 25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 31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 descr=" 34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 36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 descr="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/>
          <a:stretch/>
        </p:blipFill>
        <p:spPr>
          <a:xfrm>
            <a:off x="7151070" y="4163637"/>
            <a:ext cx="1333503" cy="1329421"/>
          </a:xfrm>
          <a:prstGeom prst="rect">
            <a:avLst/>
          </a:prstGeom>
        </p:spPr>
      </p:pic>
      <p:sp>
        <p:nvSpPr>
          <p:cNvPr id="26" name="Notched Right Arrow 25" descr=" 38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Notched Right Arrow 28" descr=" 47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7" descr=" 10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645" y="1704092"/>
            <a:ext cx="1276351" cy="130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Notched Right Arrow 32" descr=" 57"/>
          <p:cNvSpPr/>
          <p:nvPr/>
        </p:nvSpPr>
        <p:spPr>
          <a:xfrm rot="16200000">
            <a:off x="7603508" y="337133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ounded Rectangular Callout 31" descr=" 39"/>
          <p:cNvSpPr/>
          <p:nvPr/>
        </p:nvSpPr>
        <p:spPr>
          <a:xfrm>
            <a:off x="6600647" y="3514212"/>
            <a:ext cx="918149" cy="1057230"/>
          </a:xfrm>
          <a:prstGeom prst="wedgeRoundRectCallout">
            <a:avLst>
              <a:gd name="adj1" fmla="val 48189"/>
              <a:gd name="adj2" fmla="val 6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output image</a:t>
            </a:r>
            <a:endParaRPr lang="en-GB" sz="1600" b="1" dirty="0"/>
          </a:p>
        </p:txBody>
      </p:sp>
      <p:sp>
        <p:nvSpPr>
          <p:cNvPr id="35" name="Rounded Rectangular Callout 34" descr=" 59"/>
          <p:cNvSpPr/>
          <p:nvPr/>
        </p:nvSpPr>
        <p:spPr>
          <a:xfrm>
            <a:off x="6581927" y="2355667"/>
            <a:ext cx="918149" cy="1071277"/>
          </a:xfrm>
          <a:prstGeom prst="wedgeRoundRectCallout">
            <a:avLst>
              <a:gd name="adj1" fmla="val 47152"/>
              <a:gd name="adj2" fmla="val -70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input image</a:t>
            </a:r>
            <a:endParaRPr lang="en-GB" sz="1600" b="1" dirty="0"/>
          </a:p>
        </p:txBody>
      </p:sp>
      <p:sp>
        <p:nvSpPr>
          <p:cNvPr id="28" name="Rounded Rectangular Callout 27" descr=" 60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37114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91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28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</a:t>
            </a:r>
            <a:r>
              <a:rPr lang="en-GB" b="1" smtClean="0">
                <a:solidFill>
                  <a:srgbClr val="FF0000"/>
                </a:solidFill>
              </a:rPr>
              <a:t>   </a:t>
            </a:r>
            <a:r>
              <a:rPr lang="en-GB" smtClean="0"/>
              <a:t>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 20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 descr=" 12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3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When the size of the block is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odd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this systematic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bias vanishes, but the ratio of color sensors are different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This ratio goes to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one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when the size of the block increases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 20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 descr=" 12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27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When the size of the block is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odd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this systematic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bias vanishes, but the ratio of color sensors are different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This ratio goes to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one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when the size of the block increases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 20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 descr=" 205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4789" r="4406" b="4722"/>
          <a:stretch/>
        </p:blipFill>
        <p:spPr bwMode="auto">
          <a:xfrm>
            <a:off x="6674741" y="2802809"/>
            <a:ext cx="2046656" cy="192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 descr=" 12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60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When the size of the block is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odd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this systematic</a:t>
            </a:r>
            <a:br>
              <a:rPr lang="en-GB" smtClean="0">
                <a:solidFill>
                  <a:schemeClr val="tx1"/>
                </a:solidFill>
                <a:latin typeface="Calibri"/>
              </a:rPr>
            </a:br>
            <a:r>
              <a:rPr lang="en-GB" smtClean="0">
                <a:solidFill>
                  <a:schemeClr val="tx1"/>
                </a:solidFill>
                <a:latin typeface="Calibri"/>
              </a:rPr>
              <a:t>bias vanishes, but the ratio of color sensors are different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This ratio goes to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one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when the size of the block increases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 20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 descr=" 205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4789" r="4406" b="4722"/>
          <a:stretch/>
        </p:blipFill>
        <p:spPr bwMode="auto">
          <a:xfrm>
            <a:off x="6674741" y="2802809"/>
            <a:ext cx="2046656" cy="192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 descr=" 12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otched Right Arrow 14" descr=" 16"/>
          <p:cNvSpPr/>
          <p:nvPr/>
        </p:nvSpPr>
        <p:spPr>
          <a:xfrm>
            <a:off x="8884571" y="358674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6" descr=" 205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r="14829"/>
          <a:stretch/>
        </p:blipFill>
        <p:spPr bwMode="auto">
          <a:xfrm>
            <a:off x="9491716" y="3133023"/>
            <a:ext cx="1363392" cy="1307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55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When the size of the block is </a:t>
            </a:r>
            <a:r>
              <a:rPr lang="en-GB" b="1" dirty="0" smtClean="0">
                <a:solidFill>
                  <a:srgbClr val="FF0000"/>
                </a:solidFill>
                <a:latin typeface="Calibri"/>
              </a:rPr>
              <a:t>odd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, this systematic</a:t>
            </a:r>
            <a:br>
              <a:rPr lang="en-GB" dirty="0" smtClean="0">
                <a:solidFill>
                  <a:schemeClr val="tx1"/>
                </a:solidFill>
                <a:latin typeface="Calibri"/>
              </a:rPr>
            </a:br>
            <a:r>
              <a:rPr lang="en-GB" dirty="0" smtClean="0">
                <a:solidFill>
                  <a:schemeClr val="tx1"/>
                </a:solidFill>
                <a:latin typeface="Calibri"/>
              </a:rPr>
              <a:t>bias vanishes, but the ratio of </a:t>
            </a:r>
            <a:r>
              <a:rPr lang="en-GB" dirty="0" err="1" smtClean="0">
                <a:solidFill>
                  <a:schemeClr val="tx1"/>
                </a:solidFill>
                <a:latin typeface="Calibri"/>
              </a:rPr>
              <a:t>color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 sensors are different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This ratio goes to </a:t>
            </a:r>
            <a:r>
              <a:rPr lang="en-GB" b="1" dirty="0" smtClean="0">
                <a:solidFill>
                  <a:srgbClr val="FF0000"/>
                </a:solidFill>
                <a:latin typeface="Calibri"/>
              </a:rPr>
              <a:t>one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, when the size of the block increases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  <a:latin typeface="Calibri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We devised a strategy to compensate for the systematic bias when the size of the window is even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 205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 descr=" 205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4789" r="4406" b="4722"/>
          <a:stretch/>
        </p:blipFill>
        <p:spPr bwMode="auto">
          <a:xfrm>
            <a:off x="6674741" y="2802809"/>
            <a:ext cx="2046656" cy="192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 descr=" 12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Notched Right Arrow 14" descr=" 16"/>
          <p:cNvSpPr/>
          <p:nvPr/>
        </p:nvSpPr>
        <p:spPr>
          <a:xfrm>
            <a:off x="8884571" y="358674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6" descr=" 205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r="14829"/>
          <a:stretch/>
        </p:blipFill>
        <p:spPr bwMode="auto">
          <a:xfrm>
            <a:off x="9491716" y="3133023"/>
            <a:ext cx="1363392" cy="1307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 descr=" 20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Notched Right Arrow 9" descr=" 19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68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9499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Notched Right Arrow 9" descr=" 12"/>
          <p:cNvSpPr/>
          <p:nvPr/>
        </p:nvSpPr>
        <p:spPr>
          <a:xfrm>
            <a:off x="6982782" y="2622677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 3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03" y="1959244"/>
            <a:ext cx="1938286" cy="182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6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 descr=" 41"/>
          <p:cNvSpPr/>
          <p:nvPr/>
        </p:nvSpPr>
        <p:spPr>
          <a:xfrm>
            <a:off x="4732754" y="1292475"/>
            <a:ext cx="1078213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 descr=" 55"/>
          <p:cNvGrpSpPr/>
          <p:nvPr/>
        </p:nvGrpSpPr>
        <p:grpSpPr>
          <a:xfrm>
            <a:off x="1507871" y="3149502"/>
            <a:ext cx="6553008" cy="2133601"/>
            <a:chOff x="1507871" y="3149502"/>
            <a:chExt cx="6553008" cy="2133601"/>
          </a:xfrm>
        </p:grpSpPr>
        <p:pic>
          <p:nvPicPr>
            <p:cNvPr id="39" name="Picture 4" descr="http://www.dpreview.com/glossary/resources/images/123di_cfa.g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1162" b="30028"/>
            <a:stretch/>
          </p:blipFill>
          <p:spPr bwMode="auto">
            <a:xfrm>
              <a:off x="1507871" y="3475738"/>
              <a:ext cx="2681899" cy="176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https://upload.wikimedia.org/wikipedia/commons/thumb/1/1c/Bayer_pattern_on_sensor_profile.svg/350px-Bayer_pattern_on_sensor_profile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129" y="3149502"/>
              <a:ext cx="3333750" cy="213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4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4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Notched Right Arrow 9" descr=" 12"/>
          <p:cNvSpPr/>
          <p:nvPr/>
        </p:nvSpPr>
        <p:spPr>
          <a:xfrm>
            <a:off x="6982782" y="2622677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 3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03" y="1959244"/>
            <a:ext cx="1938286" cy="182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 descr=" 30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8" y="2025694"/>
            <a:ext cx="3584646" cy="159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5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Notched Right Arrow 9" descr=" 12"/>
          <p:cNvSpPr/>
          <p:nvPr/>
        </p:nvSpPr>
        <p:spPr>
          <a:xfrm>
            <a:off x="6982782" y="2622677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 3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03" y="1959244"/>
            <a:ext cx="1938286" cy="182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 descr=" 30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8" y="2025694"/>
            <a:ext cx="3584646" cy="159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 descr=" 307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4" y="3867011"/>
            <a:ext cx="7919790" cy="109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Bent Arrow 12" descr=" 4"/>
          <p:cNvSpPr/>
          <p:nvPr/>
        </p:nvSpPr>
        <p:spPr>
          <a:xfrm rot="10800000" flipH="1">
            <a:off x="1403287" y="3995869"/>
            <a:ext cx="760491" cy="697117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7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 descr=" 9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Notched Right Arrow 9" descr=" 12"/>
          <p:cNvSpPr/>
          <p:nvPr/>
        </p:nvSpPr>
        <p:spPr>
          <a:xfrm>
            <a:off x="6982782" y="2622677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 30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03" y="1959244"/>
            <a:ext cx="1938286" cy="182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 30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69" y="5335633"/>
            <a:ext cx="1280853" cy="1238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 1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3487300" y="5274327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Notched Right Arrow 14" descr=" 17"/>
          <p:cNvSpPr/>
          <p:nvPr/>
        </p:nvSpPr>
        <p:spPr>
          <a:xfrm>
            <a:off x="5527355" y="572226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5" descr=" 307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8" y="2025694"/>
            <a:ext cx="3584646" cy="159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 descr=" 307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4" y="3867011"/>
            <a:ext cx="7919790" cy="109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Bent Arrow 12" descr=" 4"/>
          <p:cNvSpPr/>
          <p:nvPr/>
        </p:nvSpPr>
        <p:spPr>
          <a:xfrm rot="10800000" flipH="1">
            <a:off x="1403287" y="3995869"/>
            <a:ext cx="760491" cy="697117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TextBox 16" descr=" 10"/>
          <p:cNvSpPr txBox="1"/>
          <p:nvPr/>
        </p:nvSpPr>
        <p:spPr>
          <a:xfrm>
            <a:off x="4305396" y="6132620"/>
            <a:ext cx="9588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Uniform</a:t>
            </a:r>
            <a:endParaRPr lang="en-GB" dirty="0"/>
          </a:p>
        </p:txBody>
      </p:sp>
      <p:sp>
        <p:nvSpPr>
          <p:cNvPr id="19" name="TextBox 18" descr=" 22"/>
          <p:cNvSpPr txBox="1"/>
          <p:nvPr/>
        </p:nvSpPr>
        <p:spPr>
          <a:xfrm>
            <a:off x="7580303" y="6100354"/>
            <a:ext cx="89857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MaxEnt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65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317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61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 descr=" 4113"/>
          <p:cNvGrpSpPr/>
          <p:nvPr/>
        </p:nvGrpSpPr>
        <p:grpSpPr>
          <a:xfrm>
            <a:off x="410779" y="2259577"/>
            <a:ext cx="2751523" cy="1130685"/>
            <a:chOff x="410779" y="2259577"/>
            <a:chExt cx="2751523" cy="1130685"/>
          </a:xfrm>
        </p:grpSpPr>
        <p:grpSp>
          <p:nvGrpSpPr>
            <p:cNvPr id="8" name="Group 7"/>
            <p:cNvGrpSpPr/>
            <p:nvPr/>
          </p:nvGrpSpPr>
          <p:grpSpPr>
            <a:xfrm>
              <a:off x="410779" y="2259577"/>
              <a:ext cx="2751523" cy="1130685"/>
              <a:chOff x="410779" y="2259577"/>
              <a:chExt cx="2751523" cy="113068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809875" y="2795129"/>
                <a:ext cx="352425" cy="247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410779" y="2259577"/>
                <a:ext cx="2399098" cy="5355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1981200" y="2259577"/>
                <a:ext cx="1181102" cy="535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410779" y="3042779"/>
                <a:ext cx="2399098" cy="3474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1981201" y="3042779"/>
                <a:ext cx="1181099" cy="3474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410779" y="2270177"/>
                <a:ext cx="1570421" cy="1120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1" t="28673" r="28339" b="18858"/>
            <a:stretch/>
          </p:blipFill>
          <p:spPr bwMode="auto">
            <a:xfrm>
              <a:off x="410780" y="2263788"/>
              <a:ext cx="1570421" cy="112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 descr=" 4118"/>
          <p:cNvGrpSpPr/>
          <p:nvPr/>
        </p:nvGrpSpPr>
        <p:grpSpPr>
          <a:xfrm>
            <a:off x="7564054" y="2412981"/>
            <a:ext cx="3704023" cy="1129776"/>
            <a:chOff x="7564054" y="2412981"/>
            <a:chExt cx="3704023" cy="1129776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9697656" y="2412981"/>
              <a:ext cx="1570421" cy="1120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564054" y="2422033"/>
              <a:ext cx="3704023" cy="1120724"/>
              <a:chOff x="7564054" y="2412980"/>
              <a:chExt cx="3704023" cy="1120724"/>
            </a:xfrm>
          </p:grpSpPr>
          <p:sp>
            <p:nvSpPr>
              <p:cNvPr id="29" name="Rectangle 28"/>
              <p:cNvSpPr/>
              <p:nvPr/>
            </p:nvSpPr>
            <p:spPr>
              <a:xfrm rot="10800000">
                <a:off x="7564056" y="2750502"/>
                <a:ext cx="352425" cy="247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7916479" y="2998149"/>
                <a:ext cx="3351598" cy="5165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564054" y="2998152"/>
                <a:ext cx="2133602" cy="535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7916479" y="2412980"/>
                <a:ext cx="3351598" cy="337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7564056" y="2412980"/>
                <a:ext cx="2133600" cy="337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89" t="11074" r="14601" b="16356"/>
              <a:stretch/>
            </p:blipFill>
            <p:spPr bwMode="auto">
              <a:xfrm>
                <a:off x="9716103" y="2429341"/>
                <a:ext cx="1551974" cy="108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6" name="Group 15" descr=" 4116"/>
          <p:cNvGrpSpPr/>
          <p:nvPr/>
        </p:nvGrpSpPr>
        <p:grpSpPr>
          <a:xfrm>
            <a:off x="3999898" y="2764193"/>
            <a:ext cx="1570421" cy="1407987"/>
            <a:chOff x="3999898" y="2764193"/>
            <a:chExt cx="1570421" cy="1407987"/>
          </a:xfrm>
        </p:grpSpPr>
        <p:grpSp>
          <p:nvGrpSpPr>
            <p:cNvPr id="17" name="Group 16"/>
            <p:cNvGrpSpPr/>
            <p:nvPr/>
          </p:nvGrpSpPr>
          <p:grpSpPr>
            <a:xfrm>
              <a:off x="3999898" y="2764193"/>
              <a:ext cx="1570421" cy="1407987"/>
              <a:chOff x="3999898" y="2764193"/>
              <a:chExt cx="1570421" cy="1407987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3999898" y="2764197"/>
                <a:ext cx="1199549" cy="2878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/>
              <p:cNvGrpSpPr/>
              <p:nvPr/>
            </p:nvGrpSpPr>
            <p:grpSpPr>
              <a:xfrm>
                <a:off x="3999898" y="2764193"/>
                <a:ext cx="1570421" cy="1407987"/>
                <a:chOff x="3999898" y="2764193"/>
                <a:chExt cx="1570421" cy="1407987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5199445" y="2764193"/>
                  <a:ext cx="352425" cy="2476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551872" y="2764193"/>
                  <a:ext cx="18447" cy="287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3999898" y="3011843"/>
                  <a:ext cx="1199549" cy="1160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5551871" y="3011843"/>
                  <a:ext cx="18448" cy="1160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3999898" y="3052095"/>
                  <a:ext cx="1570421" cy="1120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18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3" t="13975" r="13822" b="10455"/>
            <a:stretch/>
          </p:blipFill>
          <p:spPr bwMode="auto">
            <a:xfrm>
              <a:off x="4022519" y="3078422"/>
              <a:ext cx="1525178" cy="1084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509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57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0"/>
          <a:stretch/>
        </p:blipFill>
        <p:spPr bwMode="auto">
          <a:xfrm>
            <a:off x="2498919" y="3514654"/>
            <a:ext cx="7130194" cy="266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97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2" descr=" 40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 2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0"/>
          <a:stretch/>
        </p:blipFill>
        <p:spPr bwMode="auto">
          <a:xfrm>
            <a:off x="2498919" y="3514654"/>
            <a:ext cx="7130194" cy="266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 descr=" 4120"/>
          <p:cNvGrpSpPr/>
          <p:nvPr/>
        </p:nvGrpSpPr>
        <p:grpSpPr>
          <a:xfrm>
            <a:off x="757838" y="3586416"/>
            <a:ext cx="3243781" cy="1532343"/>
            <a:chOff x="757838" y="3595469"/>
            <a:chExt cx="3243781" cy="1532343"/>
          </a:xfrm>
        </p:grpSpPr>
        <p:sp>
          <p:nvSpPr>
            <p:cNvPr id="9" name="Rectangle 8"/>
            <p:cNvSpPr/>
            <p:nvPr/>
          </p:nvSpPr>
          <p:spPr>
            <a:xfrm>
              <a:off x="757838" y="3606067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57838" y="3595469"/>
              <a:ext cx="3243781" cy="1532343"/>
              <a:chOff x="757838" y="3586416"/>
              <a:chExt cx="3243781" cy="153234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410418" y="4121965"/>
                <a:ext cx="591201" cy="4953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757838" y="3586416"/>
                <a:ext cx="2652580" cy="535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2562697" y="3612137"/>
                <a:ext cx="1437202" cy="5098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774632" y="4617266"/>
                <a:ext cx="2635786" cy="501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571751" y="4617266"/>
                <a:ext cx="1429868" cy="4674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632" y="3611421"/>
                <a:ext cx="1760906" cy="1498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6" name="Group 25" descr=" 4123"/>
          <p:cNvGrpSpPr/>
          <p:nvPr/>
        </p:nvGrpSpPr>
        <p:grpSpPr>
          <a:xfrm>
            <a:off x="8147966" y="4130225"/>
            <a:ext cx="3004961" cy="2467167"/>
            <a:chOff x="8138913" y="4130225"/>
            <a:chExt cx="3004961" cy="2467167"/>
          </a:xfrm>
        </p:grpSpPr>
        <p:sp>
          <p:nvSpPr>
            <p:cNvPr id="27" name="Rectangle 26"/>
            <p:cNvSpPr/>
            <p:nvPr/>
          </p:nvSpPr>
          <p:spPr>
            <a:xfrm>
              <a:off x="8138913" y="4130631"/>
              <a:ext cx="591201" cy="495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9015" y="5084700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8148809" y="4626320"/>
              <a:ext cx="1190206" cy="1971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49981" y="4138011"/>
              <a:ext cx="1189034" cy="9716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730114" y="4626570"/>
              <a:ext cx="2413760" cy="1970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8730115" y="4130225"/>
              <a:ext cx="2413759" cy="954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9" t="5163" b="3484"/>
            <a:stretch/>
          </p:blipFill>
          <p:spPr bwMode="auto">
            <a:xfrm>
              <a:off x="9339015" y="5093753"/>
              <a:ext cx="1786753" cy="1497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Group 16" descr=" 4122"/>
          <p:cNvGrpSpPr/>
          <p:nvPr/>
        </p:nvGrpSpPr>
        <p:grpSpPr>
          <a:xfrm>
            <a:off x="4658836" y="4136392"/>
            <a:ext cx="1822965" cy="2656513"/>
            <a:chOff x="4649783" y="4136392"/>
            <a:chExt cx="1822965" cy="2656513"/>
          </a:xfrm>
        </p:grpSpPr>
        <p:sp>
          <p:nvSpPr>
            <p:cNvPr id="18" name="Rectangle 17"/>
            <p:cNvSpPr/>
            <p:nvPr/>
          </p:nvSpPr>
          <p:spPr>
            <a:xfrm>
              <a:off x="4667889" y="5271159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4667889" y="4143804"/>
              <a:ext cx="1096771" cy="11273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4649783" y="4136392"/>
              <a:ext cx="1804859" cy="2656513"/>
              <a:chOff x="4667889" y="4136392"/>
              <a:chExt cx="1804859" cy="265651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768415" y="4141194"/>
                <a:ext cx="591201" cy="4953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4667889" y="4632099"/>
                <a:ext cx="1100527" cy="2151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364859" y="4636495"/>
                <a:ext cx="107889" cy="2147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346558" y="4136392"/>
                <a:ext cx="126190" cy="1134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1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16" r="8380" b="9884"/>
              <a:stretch/>
            </p:blipFill>
            <p:spPr bwMode="auto">
              <a:xfrm>
                <a:off x="4707365" y="5274959"/>
                <a:ext cx="1738253" cy="1517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437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</a:t>
            </a:r>
            <a:r>
              <a:rPr lang="en-GB" b="1" smtClean="0">
                <a:solidFill>
                  <a:srgbClr val="FF0000"/>
                </a:solidFill>
              </a:rPr>
              <a:t>      </a:t>
            </a:r>
            <a:r>
              <a:rPr lang="en-GB" smtClean="0"/>
              <a:t>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</a:t>
            </a:r>
            <a:r>
              <a:rPr lang="en-GB" b="1" smtClean="0">
                <a:solidFill>
                  <a:srgbClr val="FF0000"/>
                </a:solidFill>
              </a:rPr>
              <a:t>            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50022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 descr=" 42"/>
          <p:cNvSpPr/>
          <p:nvPr/>
        </p:nvSpPr>
        <p:spPr>
          <a:xfrm>
            <a:off x="6070812" y="1295332"/>
            <a:ext cx="1140986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8" descr=" 1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41" y="3053667"/>
            <a:ext cx="3298483" cy="2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3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5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</a:t>
            </a:r>
            <a:r>
              <a:rPr lang="en-GB" b="1" smtClean="0">
                <a:solidFill>
                  <a:srgbClr val="FF0000"/>
                </a:solidFill>
              </a:rPr>
              <a:t>      </a:t>
            </a:r>
            <a:r>
              <a:rPr lang="en-GB" smtClean="0"/>
              <a:t>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</a:t>
            </a:r>
            <a:r>
              <a:rPr lang="en-GB" b="1" smtClean="0">
                <a:solidFill>
                  <a:srgbClr val="FF0000"/>
                </a:solidFill>
              </a:rPr>
              <a:t>            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76066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</a:t>
            </a:r>
            <a:r>
              <a:rPr lang="en-GB" b="1" smtClean="0">
                <a:solidFill>
                  <a:srgbClr val="FF0000"/>
                </a:solidFill>
              </a:rPr>
              <a:t>                           </a:t>
            </a:r>
            <a:r>
              <a:rPr lang="en-GB" smtClean="0"/>
              <a:t>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624524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7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406040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 24"/>
          <p:cNvSpPr/>
          <p:nvPr/>
        </p:nvSpPr>
        <p:spPr>
          <a:xfrm>
            <a:off x="3724476" y="2430103"/>
            <a:ext cx="1618791" cy="64331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 descr=" 25"/>
          <p:cNvSpPr/>
          <p:nvPr/>
        </p:nvSpPr>
        <p:spPr>
          <a:xfrm>
            <a:off x="7061925" y="2406039"/>
            <a:ext cx="1779449" cy="651339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50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</a:t>
            </a:r>
            <a:r>
              <a:rPr lang="en-GB" b="1" smtClean="0">
                <a:solidFill>
                  <a:srgbClr val="FF0000"/>
                </a:solidFill>
              </a:rPr>
              <a:t>           </a:t>
            </a:r>
            <a:r>
              <a:rPr lang="en-GB" smtClean="0">
                <a:solidFill>
                  <a:srgbClr val="FF0000"/>
                </a:solidFill>
              </a:rPr>
              <a:t> </a:t>
            </a:r>
            <a:r>
              <a:rPr lang="en-GB" smtClean="0"/>
              <a:t>                      </a:t>
            </a:r>
            <a:r>
              <a:rPr lang="en-GB" b="1" smtClean="0">
                <a:solidFill>
                  <a:srgbClr val="FF0000"/>
                </a:solidFill>
              </a:rPr>
              <a:t>            </a:t>
            </a:r>
            <a:r>
              <a:rPr lang="en-GB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389856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65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Collected 500 raw images captured by Panasonic-</a:t>
            </a:r>
            <a:r>
              <a:rPr lang="en-GB" dirty="0" err="1" smtClean="0">
                <a:solidFill>
                  <a:schemeClr val="tx1"/>
                </a:solidFill>
                <a:latin typeface="Calibri"/>
              </a:rPr>
              <a:t>Lumix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dirty="0" err="1" smtClean="0">
                <a:solidFill>
                  <a:srgbClr val="FF0000"/>
                </a:solidFill>
                <a:latin typeface="Calibri"/>
              </a:rPr>
              <a:t>dcraw</a:t>
            </a:r>
            <a:r>
              <a:rPr lang="en-GB" b="1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dirty="0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tx1"/>
                </a:solidFill>
                <a:latin typeface="Calibri"/>
              </a:rPr>
              <a:t>Then simulate our own pipeline in MATLAB, with </a:t>
            </a:r>
            <a:r>
              <a:rPr lang="en-GB" b="1" dirty="0" err="1" smtClean="0">
                <a:solidFill>
                  <a:srgbClr val="FF0000"/>
                </a:solidFill>
                <a:latin typeface="Calibri"/>
              </a:rPr>
              <a:t>demosaicing</a:t>
            </a:r>
            <a:r>
              <a:rPr lang="en-GB" dirty="0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replaced with our own </a:t>
            </a:r>
            <a:r>
              <a:rPr lang="en-GB" b="1" dirty="0" smtClean="0">
                <a:solidFill>
                  <a:srgbClr val="FF0000"/>
                </a:solidFill>
                <a:latin typeface="Calibri"/>
              </a:rPr>
              <a:t>down-scaling</a:t>
            </a:r>
            <a:r>
              <a:rPr lang="en-GB" dirty="0" smtClean="0">
                <a:solidFill>
                  <a:schemeClr val="tx1"/>
                </a:solidFill>
                <a:latin typeface="Calibri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414132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 23"/>
          <p:cNvSpPr/>
          <p:nvPr/>
        </p:nvSpPr>
        <p:spPr>
          <a:xfrm>
            <a:off x="5632931" y="2521949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 descr=" 38"/>
          <p:cNvGrpSpPr/>
          <p:nvPr/>
        </p:nvGrpSpPr>
        <p:grpSpPr>
          <a:xfrm>
            <a:off x="2410000" y="5096726"/>
            <a:ext cx="7835882" cy="667667"/>
            <a:chOff x="2410000" y="4706671"/>
            <a:chExt cx="7835882" cy="66766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391240" y="505253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709047" y="5032341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76674" y="4816509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09898" y="4706671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58739" y="4800465"/>
              <a:ext cx="1087143" cy="49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72449" y="4730733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000" y="4830363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497143" y="5062237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889347" y="503234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 descr=" 41"/>
          <p:cNvSpPr/>
          <p:nvPr/>
        </p:nvSpPr>
        <p:spPr>
          <a:xfrm>
            <a:off x="5686232" y="5201338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4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Then simulate our own pipeline in MATLAB, with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demosaicing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replaced with our own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down-scaling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422224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 23"/>
          <p:cNvSpPr/>
          <p:nvPr/>
        </p:nvSpPr>
        <p:spPr>
          <a:xfrm>
            <a:off x="5632931" y="2530041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 descr=" 38"/>
          <p:cNvGrpSpPr/>
          <p:nvPr/>
        </p:nvGrpSpPr>
        <p:grpSpPr>
          <a:xfrm>
            <a:off x="2410000" y="5096726"/>
            <a:ext cx="7835882" cy="667667"/>
            <a:chOff x="2410000" y="4706671"/>
            <a:chExt cx="7835882" cy="66766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391240" y="505253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709047" y="5032341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76674" y="4816509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09898" y="4706671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58739" y="4800465"/>
              <a:ext cx="1087143" cy="49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72449" y="4730733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000" y="4830363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497143" y="5062237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889347" y="503234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ight Arrow 27" descr=" 39"/>
          <p:cNvSpPr/>
          <p:nvPr/>
        </p:nvSpPr>
        <p:spPr>
          <a:xfrm>
            <a:off x="2362027" y="5951621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 41"/>
          <p:cNvSpPr/>
          <p:nvPr/>
        </p:nvSpPr>
        <p:spPr>
          <a:xfrm>
            <a:off x="5686232" y="5201338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9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Then simulate our own pipeline in MATLAB, with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demosaicing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replaced with our own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down-scaling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446500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 23"/>
          <p:cNvSpPr/>
          <p:nvPr/>
        </p:nvSpPr>
        <p:spPr>
          <a:xfrm>
            <a:off x="5632931" y="2554317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 descr=" 38"/>
          <p:cNvGrpSpPr/>
          <p:nvPr/>
        </p:nvGrpSpPr>
        <p:grpSpPr>
          <a:xfrm>
            <a:off x="2410000" y="5096726"/>
            <a:ext cx="7835882" cy="667667"/>
            <a:chOff x="2410000" y="4706671"/>
            <a:chExt cx="7835882" cy="66766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391240" y="505253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709047" y="5032341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76674" y="4816509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09898" y="4706671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58739" y="4800465"/>
              <a:ext cx="1087143" cy="49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72449" y="4730733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000" y="4830363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497143" y="5062237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889347" y="503234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ular Callout 28" descr=" 37"/>
          <p:cNvSpPr/>
          <p:nvPr/>
        </p:nvSpPr>
        <p:spPr>
          <a:xfrm>
            <a:off x="7033499" y="4419600"/>
            <a:ext cx="1399301" cy="642265"/>
          </a:xfrm>
          <a:prstGeom prst="wedgeRoundRectCallout">
            <a:avLst>
              <a:gd name="adj1" fmla="val -70786"/>
              <a:gd name="adj2" fmla="val 79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 output image</a:t>
            </a:r>
            <a:endParaRPr lang="en-GB" sz="1600" b="1" dirty="0"/>
          </a:p>
        </p:txBody>
      </p:sp>
      <p:sp>
        <p:nvSpPr>
          <p:cNvPr id="28" name="Right Arrow 27" descr=" 39"/>
          <p:cNvSpPr/>
          <p:nvPr/>
        </p:nvSpPr>
        <p:spPr>
          <a:xfrm>
            <a:off x="2362027" y="5951621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 41"/>
          <p:cNvSpPr/>
          <p:nvPr/>
        </p:nvSpPr>
        <p:spPr>
          <a:xfrm>
            <a:off x="5686232" y="5201338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31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ground-truth images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Collected 500 raw images captured by Panasonic-Lumix LX-3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need to be able to go along a good camera pipeline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dcraw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write out the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specifications of each step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for each image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Then simulate our own pipeline in MATLAB, with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demosaicing</a:t>
            </a:r>
            <a:r>
              <a:rPr lang="en-GB" smtClean="0">
                <a:solidFill>
                  <a:srgbClr val="FF0000"/>
                </a:solidFill>
                <a:latin typeface="Calibri"/>
              </a:rPr>
              <a:t> 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replaced with our own </a:t>
            </a:r>
            <a:r>
              <a:rPr lang="en-GB" b="1" smtClean="0">
                <a:solidFill>
                  <a:srgbClr val="FF0000"/>
                </a:solidFill>
                <a:latin typeface="Calibri"/>
              </a:rPr>
              <a:t>down-scaling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6" name="Group 5" descr=" 22"/>
          <p:cNvGrpSpPr/>
          <p:nvPr/>
        </p:nvGrpSpPr>
        <p:grpSpPr>
          <a:xfrm>
            <a:off x="2362027" y="2373672"/>
            <a:ext cx="7835882" cy="667667"/>
            <a:chOff x="742777" y="2767532"/>
            <a:chExt cx="7835882" cy="6676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 descr=" 23"/>
          <p:cNvSpPr/>
          <p:nvPr/>
        </p:nvSpPr>
        <p:spPr>
          <a:xfrm>
            <a:off x="5632931" y="2481489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 descr=" 38"/>
          <p:cNvGrpSpPr/>
          <p:nvPr/>
        </p:nvGrpSpPr>
        <p:grpSpPr>
          <a:xfrm>
            <a:off x="2410000" y="5096726"/>
            <a:ext cx="7835882" cy="667667"/>
            <a:chOff x="2410000" y="4706671"/>
            <a:chExt cx="7835882" cy="66766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5391240" y="505253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709047" y="5032341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76674" y="4816509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09898" y="4706671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158739" y="4800465"/>
              <a:ext cx="1087143" cy="49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72449" y="4730733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10000" y="4830363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497143" y="5062237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889347" y="503234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ular Callout 28" descr=" 37"/>
          <p:cNvSpPr/>
          <p:nvPr/>
        </p:nvSpPr>
        <p:spPr>
          <a:xfrm>
            <a:off x="7033499" y="4419600"/>
            <a:ext cx="1399301" cy="642265"/>
          </a:xfrm>
          <a:prstGeom prst="wedgeRoundRectCallout">
            <a:avLst>
              <a:gd name="adj1" fmla="val -70786"/>
              <a:gd name="adj2" fmla="val 79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 output image</a:t>
            </a:r>
            <a:endParaRPr lang="en-GB" sz="1600" b="1" dirty="0"/>
          </a:p>
        </p:txBody>
      </p:sp>
      <p:sp>
        <p:nvSpPr>
          <p:cNvPr id="28" name="Right Arrow 27" descr=" 39"/>
          <p:cNvSpPr/>
          <p:nvPr/>
        </p:nvSpPr>
        <p:spPr>
          <a:xfrm>
            <a:off x="2362027" y="5951621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 descr=" 40"/>
          <p:cNvSpPr/>
          <p:nvPr/>
        </p:nvSpPr>
        <p:spPr>
          <a:xfrm>
            <a:off x="7165951" y="5990695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 descr=" 41"/>
          <p:cNvSpPr/>
          <p:nvPr/>
        </p:nvSpPr>
        <p:spPr>
          <a:xfrm>
            <a:off x="5686232" y="5201338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568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200" smtClean="0">
                <a:solidFill>
                  <a:schemeClr val="bg1"/>
                </a:solidFill>
              </a:rPr>
              <a:t>                                                                                                                  </a:t>
            </a:r>
            <a:r>
              <a:rPr lang="en-GB" sz="1200" i="1" smtClean="0">
                <a:solidFill>
                  <a:schemeClr val="bg1"/>
                </a:solidFill>
              </a:rPr>
              <a:t>                                      </a:t>
            </a:r>
            <a:r>
              <a:rPr lang="en-GB" sz="1200" smtClean="0">
                <a:solidFill>
                  <a:schemeClr val="bg1"/>
                </a:solidFill>
              </a:rPr>
              <a:t>                         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2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Need to devise a way to bring back the noise into our images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Since the goal is to perform demosaicing on the original raw images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200" smtClean="0">
                <a:solidFill>
                  <a:schemeClr val="bg1"/>
                </a:solidFill>
              </a:rPr>
              <a:t>                                                                                                                  </a:t>
            </a:r>
            <a:r>
              <a:rPr lang="en-GB" sz="1200" i="1" smtClean="0">
                <a:solidFill>
                  <a:schemeClr val="bg1"/>
                </a:solidFill>
              </a:rPr>
              <a:t>                                      </a:t>
            </a:r>
            <a:r>
              <a:rPr lang="en-GB" sz="1200" smtClean="0">
                <a:solidFill>
                  <a:schemeClr val="bg1"/>
                </a:solidFill>
              </a:rPr>
              <a:t>                         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2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 descr=" 42"/>
          <p:cNvSpPr/>
          <p:nvPr/>
        </p:nvSpPr>
        <p:spPr>
          <a:xfrm>
            <a:off x="6070812" y="1295332"/>
            <a:ext cx="1140986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8" descr=" 10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41" y="3053667"/>
            <a:ext cx="3298483" cy="2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8" name="Picture 37" descr="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23" y="3486054"/>
            <a:ext cx="3210983" cy="2142384"/>
          </a:xfrm>
          <a:prstGeom prst="rect">
            <a:avLst/>
          </a:prstGeom>
        </p:spPr>
      </p:pic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5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3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Need to devise a way to bring back the noise into our images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Since the goal is to perform demosaicing on the original raw images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a recent method of noise estimation for raw images [1]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Models as Poisson-Gaussian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</a:t>
            </a: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sz="1200" smtClean="0">
                <a:solidFill>
                  <a:schemeClr val="bg1"/>
                </a:solidFill>
                <a:latin typeface="Calibri"/>
              </a:rPr>
              <a:t>[1] Foi, Alessandro, et al. "Practical Poissonian-Gaussian noise modeling and fitting for single-image raw-data." </a:t>
            </a:r>
            <a:r>
              <a:rPr lang="en-GB" sz="1200" i="1" smtClean="0">
                <a:solidFill>
                  <a:schemeClr val="bg1"/>
                </a:solidFill>
                <a:latin typeface="Calibri"/>
              </a:rPr>
              <a:t>Image Processing, IEEE Transactions on</a:t>
            </a:r>
            <a:r>
              <a:rPr lang="en-GB" sz="1200" smtClean="0">
                <a:solidFill>
                  <a:schemeClr val="bg1"/>
                </a:solidFill>
                <a:latin typeface="Calibri"/>
              </a:rPr>
              <a:t> 17.10 (2008): 1737-1754.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2" descr=" 5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2" y="3242740"/>
            <a:ext cx="5436017" cy="6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06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Need to devise a way to bring back the noise into our images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Since the goal is to perform demosaicing on the original raw images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a recent method of noise estimation for raw images [1]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Models as Poisson-Gaussian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then add back the noise into images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sz="1200" smtClean="0">
                <a:solidFill>
                  <a:schemeClr val="bg1"/>
                </a:solidFill>
                <a:latin typeface="Calibri"/>
              </a:rPr>
              <a:t>[1] Foi, Alessandro, et al. "Practical Poissonian-Gaussian noise modeling and fitting for single-image raw-data." </a:t>
            </a:r>
            <a:r>
              <a:rPr lang="en-GB" sz="1200" i="1" smtClean="0">
                <a:solidFill>
                  <a:schemeClr val="bg1"/>
                </a:solidFill>
                <a:latin typeface="Calibri"/>
              </a:rPr>
              <a:t>Image Processing, IEEE Transactions on</a:t>
            </a:r>
            <a:r>
              <a:rPr lang="en-GB" sz="1200" smtClean="0">
                <a:solidFill>
                  <a:schemeClr val="bg1"/>
                </a:solidFill>
                <a:latin typeface="Calibri"/>
              </a:rPr>
              <a:t> 17.10 (2008): 1737-1754.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2" descr=" 5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2" y="3008072"/>
            <a:ext cx="5436017" cy="6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 descr=" 23"/>
          <p:cNvGrpSpPr/>
          <p:nvPr/>
        </p:nvGrpSpPr>
        <p:grpSpPr>
          <a:xfrm>
            <a:off x="878782" y="4434610"/>
            <a:ext cx="10490841" cy="1110588"/>
            <a:chOff x="878782" y="4443663"/>
            <a:chExt cx="10490841" cy="111058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19150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509315" y="5212254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476942" y="4996422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41231" y="4910646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8782" y="5010276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965925" y="524215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8233639" y="4898002"/>
              <a:ext cx="3135984" cy="651339"/>
              <a:chOff x="6910166" y="4886584"/>
              <a:chExt cx="3135984" cy="65133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910166" y="4886584"/>
                <a:ext cx="1779449" cy="651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Image </a:t>
                </a:r>
                <a:r>
                  <a:rPr lang="en-GB" sz="12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correction: 3x3 </a:t>
                </a:r>
                <a:r>
                  <a:rPr lang="en-GB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color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transform and Gamma correction (nonlinear)</a:t>
                </a:r>
                <a:endParaRPr lang="en-GB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959007" y="4980378"/>
                <a:ext cx="1087143" cy="4936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Camera output (</a:t>
                </a:r>
                <a:r>
                  <a:rPr lang="en-GB" sz="14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sRGB</a:t>
                </a: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:endParaRPr lang="en-GB" sz="1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8689615" y="5212253"/>
                <a:ext cx="26939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4127820" y="4995326"/>
              <a:ext cx="1076409" cy="46374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estimation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5842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6886003" y="4980380"/>
              <a:ext cx="1076409" cy="463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addition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72268" y="522027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rved Left Arrow 18"/>
            <p:cNvSpPr/>
            <p:nvPr/>
          </p:nvSpPr>
          <p:spPr>
            <a:xfrm rot="16200000">
              <a:off x="5830540" y="3287168"/>
              <a:ext cx="536716" cy="2849705"/>
            </a:xfrm>
            <a:prstGeom prst="curvedLeftArrow">
              <a:avLst>
                <a:gd name="adj1" fmla="val 6140"/>
                <a:gd name="adj2" fmla="val 32798"/>
                <a:gd name="adj3" fmla="val 23601"/>
              </a:avLst>
            </a:prstGeom>
            <a:solidFill>
              <a:srgbClr val="00B0F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74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 Need to devise a way to bring back the noise into our images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Since the goal is to perform demosaicing on the original raw images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use a recent method of noise estimation for raw images [1]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Models as Poisson-Gaussian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We then add back the noise into images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GB" sz="1200" smtClean="0">
                <a:solidFill>
                  <a:schemeClr val="bg1"/>
                </a:solidFill>
                <a:latin typeface="Calibri"/>
              </a:rPr>
              <a:t>[1] Foi, Alessandro, et al. "Practical Poissonian-Gaussian noise modeling and fitting for single-image raw-data." </a:t>
            </a:r>
            <a:r>
              <a:rPr lang="en-GB" sz="1200" i="1" smtClean="0">
                <a:solidFill>
                  <a:schemeClr val="bg1"/>
                </a:solidFill>
                <a:latin typeface="Calibri"/>
              </a:rPr>
              <a:t>Image Processing, IEEE Transactions on</a:t>
            </a:r>
            <a:r>
              <a:rPr lang="en-GB" sz="1200" smtClean="0">
                <a:solidFill>
                  <a:schemeClr val="bg1"/>
                </a:solidFill>
                <a:latin typeface="Calibri"/>
              </a:rPr>
              <a:t> 17.10 (2008): 1737-1754.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Picture 2" descr=" 5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2" y="2935244"/>
            <a:ext cx="5436017" cy="6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 descr=" 23"/>
          <p:cNvGrpSpPr/>
          <p:nvPr/>
        </p:nvGrpSpPr>
        <p:grpSpPr>
          <a:xfrm>
            <a:off x="878782" y="4434610"/>
            <a:ext cx="10490841" cy="1110588"/>
            <a:chOff x="878782" y="4443663"/>
            <a:chExt cx="10490841" cy="111058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19150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509315" y="5212254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476942" y="4996422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41231" y="4910646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8782" y="5010276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965925" y="524215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8233639" y="4898002"/>
              <a:ext cx="3135984" cy="651339"/>
              <a:chOff x="6910166" y="4886584"/>
              <a:chExt cx="3135984" cy="65133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910166" y="4886584"/>
                <a:ext cx="1779449" cy="651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Image </a:t>
                </a:r>
                <a:r>
                  <a:rPr lang="en-GB" sz="12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correction: 3x3 </a:t>
                </a:r>
                <a:r>
                  <a:rPr lang="en-GB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color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transform and Gamma correction (nonlinear)</a:t>
                </a:r>
                <a:endParaRPr lang="en-GB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959007" y="4980378"/>
                <a:ext cx="1087143" cy="4936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Camera output (</a:t>
                </a:r>
                <a:r>
                  <a:rPr lang="en-GB" sz="14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sRGB</a:t>
                </a: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:endParaRPr lang="en-GB" sz="1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>
                <a:off x="8689615" y="5212253"/>
                <a:ext cx="26939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4127820" y="4995326"/>
              <a:ext cx="1076409" cy="46374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estimation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5842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6886003" y="4980380"/>
              <a:ext cx="1076409" cy="463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addition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972268" y="522027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rved Left Arrow 18"/>
            <p:cNvSpPr/>
            <p:nvPr/>
          </p:nvSpPr>
          <p:spPr>
            <a:xfrm rot="16200000">
              <a:off x="5830540" y="3287168"/>
              <a:ext cx="536716" cy="2849705"/>
            </a:xfrm>
            <a:prstGeom prst="curvedLeftArrow">
              <a:avLst>
                <a:gd name="adj1" fmla="val 6140"/>
                <a:gd name="adj2" fmla="val 32798"/>
                <a:gd name="adj3" fmla="val 23601"/>
              </a:avLst>
            </a:prstGeom>
            <a:solidFill>
              <a:srgbClr val="00B0F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3" name="Right Arrow 22" descr=" 24"/>
          <p:cNvSpPr/>
          <p:nvPr/>
        </p:nvSpPr>
        <p:spPr>
          <a:xfrm>
            <a:off x="828064" y="5688757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 descr=" 25"/>
          <p:cNvSpPr/>
          <p:nvPr/>
        </p:nvSpPr>
        <p:spPr>
          <a:xfrm>
            <a:off x="4708458" y="5696779"/>
            <a:ext cx="2614763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 descr=" 26"/>
          <p:cNvSpPr/>
          <p:nvPr/>
        </p:nvSpPr>
        <p:spPr>
          <a:xfrm>
            <a:off x="8074880" y="5688757"/>
            <a:ext cx="3234740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6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Samples of noise-addition to image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95898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157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Samples of noise-addition to image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95898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4" descr=" 61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55"/>
          <a:stretch/>
        </p:blipFill>
        <p:spPr bwMode="auto">
          <a:xfrm>
            <a:off x="566821" y="1009999"/>
            <a:ext cx="5561387" cy="16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 614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57"/>
          <a:stretch/>
        </p:blipFill>
        <p:spPr bwMode="auto">
          <a:xfrm>
            <a:off x="6098661" y="1001978"/>
            <a:ext cx="5531558" cy="170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38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Samples of noise-addition to image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95898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4" descr=" 61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55"/>
          <a:stretch/>
        </p:blipFill>
        <p:spPr bwMode="auto">
          <a:xfrm>
            <a:off x="566821" y="1009999"/>
            <a:ext cx="5561387" cy="16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 2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7" b="35169"/>
          <a:stretch/>
        </p:blipFill>
        <p:spPr bwMode="auto">
          <a:xfrm>
            <a:off x="577379" y="2706986"/>
            <a:ext cx="5561387" cy="202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 614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57"/>
          <a:stretch/>
        </p:blipFill>
        <p:spPr bwMode="auto">
          <a:xfrm>
            <a:off x="6098661" y="1001978"/>
            <a:ext cx="5531558" cy="170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35470"/>
          <a:stretch/>
        </p:blipFill>
        <p:spPr bwMode="auto">
          <a:xfrm>
            <a:off x="6111607" y="2706986"/>
            <a:ext cx="5531558" cy="201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65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Samples of noise-addition to image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95898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" name="Picture 4" descr=" 614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55"/>
          <a:stretch/>
        </p:blipFill>
        <p:spPr bwMode="auto">
          <a:xfrm>
            <a:off x="566821" y="1009999"/>
            <a:ext cx="5561387" cy="16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 2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7" b="35169"/>
          <a:stretch/>
        </p:blipFill>
        <p:spPr bwMode="auto">
          <a:xfrm>
            <a:off x="577379" y="2706986"/>
            <a:ext cx="5561387" cy="202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 614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57"/>
          <a:stretch/>
        </p:blipFill>
        <p:spPr bwMode="auto">
          <a:xfrm>
            <a:off x="6098661" y="1001978"/>
            <a:ext cx="5531558" cy="170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 descr=" 2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18" b="-1"/>
          <a:stretch/>
        </p:blipFill>
        <p:spPr bwMode="auto">
          <a:xfrm>
            <a:off x="574373" y="4734755"/>
            <a:ext cx="5561387" cy="202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 2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35470"/>
          <a:stretch/>
        </p:blipFill>
        <p:spPr bwMode="auto">
          <a:xfrm>
            <a:off x="6111607" y="2706986"/>
            <a:ext cx="5531558" cy="201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 descr=" 3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67"/>
          <a:stretch/>
        </p:blipFill>
        <p:spPr bwMode="auto">
          <a:xfrm>
            <a:off x="6111607" y="4719875"/>
            <a:ext cx="5531558" cy="202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00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15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87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 descr=" 8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 descr=" 24"/>
          <p:cNvCxnSpPr/>
          <p:nvPr/>
        </p:nvCxnSpPr>
        <p:spPr>
          <a:xfrm flipV="1">
            <a:off x="5473018" y="1848853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288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 descr=" 43"/>
          <p:cNvSpPr/>
          <p:nvPr/>
        </p:nvSpPr>
        <p:spPr>
          <a:xfrm>
            <a:off x="7509844" y="1679614"/>
            <a:ext cx="1616184" cy="642734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grpSp>
        <p:nvGrpSpPr>
          <p:cNvPr id="41" name="Group 40" descr=" 52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 descr=" 65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45" name="Picture 44" descr="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77" y="3422859"/>
            <a:ext cx="3259778" cy="2173185"/>
          </a:xfrm>
          <a:prstGeom prst="rect">
            <a:avLst/>
          </a:prstGeom>
        </p:spPr>
      </p:pic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5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2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 descr=" 8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 descr=" 24"/>
          <p:cNvCxnSpPr/>
          <p:nvPr/>
        </p:nvCxnSpPr>
        <p:spPr>
          <a:xfrm flipV="1">
            <a:off x="5473018" y="1848853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 descr=" 9"/>
          <p:cNvSpPr/>
          <p:nvPr/>
        </p:nvSpPr>
        <p:spPr>
          <a:xfrm>
            <a:off x="3473115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Noisy-linear 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31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 descr=" 8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 descr=" 24"/>
          <p:cNvCxnSpPr/>
          <p:nvPr/>
        </p:nvCxnSpPr>
        <p:spPr>
          <a:xfrm flipV="1">
            <a:off x="5473018" y="1848853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 descr=" 9"/>
          <p:cNvSpPr/>
          <p:nvPr/>
        </p:nvSpPr>
        <p:spPr>
          <a:xfrm>
            <a:off x="3473115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ounded Rectangle 26" descr=" 10"/>
          <p:cNvSpPr/>
          <p:nvPr/>
        </p:nvSpPr>
        <p:spPr>
          <a:xfrm>
            <a:off x="6047872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 descr=" 26"/>
          <p:cNvCxnSpPr/>
          <p:nvPr/>
        </p:nvCxnSpPr>
        <p:spPr>
          <a:xfrm flipV="1">
            <a:off x="5473018" y="3116176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66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 descr=" 8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 descr=" 24"/>
          <p:cNvCxnSpPr/>
          <p:nvPr/>
        </p:nvCxnSpPr>
        <p:spPr>
          <a:xfrm flipV="1">
            <a:off x="5473018" y="1848853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 descr=" 9"/>
          <p:cNvSpPr/>
          <p:nvPr/>
        </p:nvSpPr>
        <p:spPr>
          <a:xfrm>
            <a:off x="3473115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ounded Rectangle 26" descr=" 10"/>
          <p:cNvSpPr/>
          <p:nvPr/>
        </p:nvSpPr>
        <p:spPr>
          <a:xfrm>
            <a:off x="6047872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 descr=" 26"/>
          <p:cNvCxnSpPr/>
          <p:nvPr/>
        </p:nvCxnSpPr>
        <p:spPr>
          <a:xfrm flipV="1">
            <a:off x="5473018" y="3116176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9" name="Right Arrow 28" descr=" 52"/>
          <p:cNvSpPr/>
          <p:nvPr/>
        </p:nvSpPr>
        <p:spPr>
          <a:xfrm rot="16200000">
            <a:off x="4086169" y="2370867"/>
            <a:ext cx="747072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79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 descr=" 4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 descr=" 12"/>
          <p:cNvCxnSpPr>
            <a:stCxn id="4" idx="3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 descr=" 14"/>
          <p:cNvCxnSpPr>
            <a:stCxn id="4" idx="3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 descr=" 7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 descr=" 8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 descr=" 24"/>
          <p:cNvCxnSpPr/>
          <p:nvPr/>
        </p:nvCxnSpPr>
        <p:spPr>
          <a:xfrm flipV="1">
            <a:off x="5473018" y="1848853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 descr=" 9"/>
          <p:cNvSpPr/>
          <p:nvPr/>
        </p:nvSpPr>
        <p:spPr>
          <a:xfrm>
            <a:off x="3473115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ounded Rectangle 26" descr=" 10"/>
          <p:cNvSpPr/>
          <p:nvPr/>
        </p:nvSpPr>
        <p:spPr>
          <a:xfrm>
            <a:off x="6047872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 descr=" 26"/>
          <p:cNvCxnSpPr/>
          <p:nvPr/>
        </p:nvCxnSpPr>
        <p:spPr>
          <a:xfrm flipV="1">
            <a:off x="5473018" y="3116176"/>
            <a:ext cx="574854" cy="1588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 30"/>
          <p:cNvGrpSpPr/>
          <p:nvPr/>
        </p:nvGrpSpPr>
        <p:grpSpPr>
          <a:xfrm>
            <a:off x="9437584" y="16996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29" name="Right Arrow 28" descr=" 52"/>
          <p:cNvSpPr/>
          <p:nvPr/>
        </p:nvSpPr>
        <p:spPr>
          <a:xfrm rot="16200000">
            <a:off x="4086169" y="2370867"/>
            <a:ext cx="747072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ight Arrow 44" descr=" 56"/>
          <p:cNvSpPr/>
          <p:nvPr/>
        </p:nvSpPr>
        <p:spPr>
          <a:xfrm rot="16200000">
            <a:off x="6699026" y="2361928"/>
            <a:ext cx="747072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5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</a:t>
            </a:r>
            <a:r>
              <a:rPr lang="en-GB" b="1" smtClean="0">
                <a:solidFill>
                  <a:srgbClr val="00B050"/>
                </a:solidFill>
              </a:rPr>
              <a:t>               </a:t>
            </a:r>
            <a:r>
              <a:rPr lang="en-GB" smtClean="0"/>
              <a:t>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</a:t>
            </a:r>
            <a:r>
              <a:rPr lang="en-GB" smtClean="0"/>
              <a:t>                                     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 7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71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Energy defined for each factor: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Measure of the goodness of particular labelling given inputs, and parameters of the factor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</a:t>
            </a:r>
            <a:r>
              <a:rPr lang="en-GB" b="1" smtClean="0">
                <a:solidFill>
                  <a:srgbClr val="00B050"/>
                </a:solidFill>
              </a:rPr>
              <a:t>               </a:t>
            </a:r>
            <a:r>
              <a:rPr lang="en-GB" smtClean="0"/>
              <a:t>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</a:t>
            </a:r>
            <a:r>
              <a:rPr lang="en-GB" smtClean="0"/>
              <a:t>                                     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 7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 71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807389" y="3050340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8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Energy defined for each factor: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Measure of the goodness of particular labelling given inputs, and parameters of the factor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Coefficients of are determined by the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regression tree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or each leave stores set of parameters.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 </a:t>
            </a:r>
            <a:r>
              <a:rPr lang="en-GB" smtClean="0"/>
              <a:t>      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</a:t>
            </a:r>
            <a:r>
              <a:rPr lang="en-GB" smtClean="0"/>
              <a:t>                                     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 7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 71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956522" y="3004793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3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Energy defined for each factor: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Measure of the goodness of particular labelling given inputs, and parameters of the factor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Coefficients of are determined by the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regression tree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or each leave stores set of parameters.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Inference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:                                                          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/>
              <a:t>        </a:t>
            </a:r>
            <a:r>
              <a:rPr lang="en-GB" smtClean="0"/>
              <a:t>                                                                                                  </a:t>
            </a:r>
            <a:br>
              <a:rPr lang="en-GB" smtClean="0"/>
            </a:br>
            <a:r>
              <a:rPr lang="en-GB" smtClean="0"/>
              <a:t>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 7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 71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807389" y="3058432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 71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206" y="4480025"/>
            <a:ext cx="3251943" cy="45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 717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43" y="4498288"/>
            <a:ext cx="5185189" cy="3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 descr=" 717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51" y="4567091"/>
            <a:ext cx="433483" cy="33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1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Energy defined for each factor: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Measure of the goodness of particular labelling given inputs, and parameters of the factor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Coefficients of are determined by the </a:t>
            </a:r>
            <a:r>
              <a:rPr lang="en-GB" b="1" smtClean="0">
                <a:solidFill>
                  <a:srgbClr val="00B050"/>
                </a:solidFill>
                <a:latin typeface="Calibri"/>
              </a:rPr>
              <a:t>regression tree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or each leave stores set of parameters.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Inference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:                                                                        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chemeClr val="tx1"/>
                </a:solidFill>
                <a:latin typeface="Calibri"/>
              </a:rPr>
              <a:t>Training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: Jointly choosing the structure of the tree, and parameters of at leaves such that minimizes the empirical risk, in greedy way: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 descr=" 7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 71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 71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920677" y="3026064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 71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206" y="5022189"/>
            <a:ext cx="3251943" cy="45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 717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43" y="5040452"/>
            <a:ext cx="5185189" cy="3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 descr=" 717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3288"/>
          <a:stretch/>
        </p:blipFill>
        <p:spPr bwMode="auto">
          <a:xfrm>
            <a:off x="3866090" y="5438441"/>
            <a:ext cx="4418609" cy="66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9" descr=" 717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51" y="5117347"/>
            <a:ext cx="433483" cy="33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94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b="1" smtClean="0">
                <a:solidFill>
                  <a:srgbClr val="00B050"/>
                </a:solidFill>
              </a:rPr>
              <a:t>                   </a:t>
            </a:r>
            <a:r>
              <a:rPr lang="en-GB" smtClean="0"/>
              <a:t>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99" name="Picture 2" descr=" 9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05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 descr=" 21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22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 descr=" 24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 descr=" 25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 descr=" 26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 descr=" 27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 descr=" 28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 descr=" 29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 descr=" 30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 descr=" 31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 32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 descr=" 33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descr=" 34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 descr=" 35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 descr=" 36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 descr=" 44"/>
          <p:cNvSpPr/>
          <p:nvPr/>
        </p:nvSpPr>
        <p:spPr>
          <a:xfrm>
            <a:off x="5767015" y="2224548"/>
            <a:ext cx="1076409" cy="468511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pic>
        <p:nvPicPr>
          <p:cNvPr id="49" name="Picture 10" descr=" 10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25" y="3748811"/>
            <a:ext cx="4587740" cy="1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 descr=" 52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 descr=" 53"/>
          <p:cNvGrpSpPr/>
          <p:nvPr/>
        </p:nvGrpSpPr>
        <p:grpSpPr>
          <a:xfrm>
            <a:off x="9752504" y="2940115"/>
            <a:ext cx="2081528" cy="1708085"/>
            <a:chOff x="9752504" y="2940115"/>
            <a:chExt cx="2081528" cy="170808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4" y="3273606"/>
              <a:ext cx="2081528" cy="1374594"/>
            </a:xfrm>
            <a:prstGeom prst="rect">
              <a:avLst/>
            </a:prstGeom>
          </p:spPr>
        </p:pic>
        <p:sp>
          <p:nvSpPr>
            <p:cNvPr id="47" name="Down Arrow 46"/>
            <p:cNvSpPr/>
            <p:nvPr/>
          </p:nvSpPr>
          <p:spPr>
            <a:xfrm>
              <a:off x="10655490" y="2940115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 descr=" 56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 descr=" 65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8" name="TextBox 47" descr=" 66"/>
          <p:cNvSpPr txBox="1"/>
          <p:nvPr/>
        </p:nvSpPr>
        <p:spPr>
          <a:xfrm>
            <a:off x="9259558" y="3157805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Demosaiced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0" name="Content Placeholder 2" descr=" 60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 "/>
            </a:pPr>
            <a:r>
              <a:rPr lang="en-GB" sz="1100" smtClean="0">
                <a:solidFill>
                  <a:schemeClr val="bg1"/>
                </a:solidFill>
              </a:rPr>
              <a:t>             </a:t>
            </a:r>
            <a:r>
              <a:rPr lang="en-GB" sz="1100" smtClean="0">
                <a:hlinkClick r:id="rId6"/>
              </a:rPr>
              <a:t>                                                        </a:t>
            </a:r>
            <a:r>
              <a:rPr lang="en-GB" sz="1100" smtClean="0"/>
              <a:t> 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62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rgbClr val="00B050"/>
                </a:solidFill>
                <a:latin typeface="Calibri"/>
              </a:rPr>
              <a:t>Tree Feature checks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 preliminary bilinear interpolation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                      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99" name="Picture 2" descr=" 9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22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rgbClr val="00B050"/>
                </a:solidFill>
                <a:latin typeface="Calibri"/>
              </a:rPr>
              <a:t>Tree Feature checks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 preliminary bilinear interpolation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RFS filters [1] which act like derivatives in different directions, with various scales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99" name="Picture 2" descr=" 9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4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rgbClr val="00B050"/>
                </a:solidFill>
                <a:latin typeface="Calibri"/>
              </a:rPr>
              <a:t>Tree Feature checks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 preliminary bilinear interpolation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RFS filters [1] which act like derivatives in different directions, with various scales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Quadratic energy basis vectors,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Set of neightbouring pixels,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99" name="Picture 2" descr=" 99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1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b="1" smtClean="0">
                <a:solidFill>
                  <a:srgbClr val="00B050"/>
                </a:solidFill>
                <a:latin typeface="Calibri"/>
              </a:rPr>
              <a:t>Tree Feature checks</a:t>
            </a:r>
            <a:r>
              <a:rPr lang="en-GB" smtClean="0">
                <a:solidFill>
                  <a:schemeClr val="tx1"/>
                </a:solidFill>
                <a:latin typeface="Calibri"/>
              </a:rPr>
              <a:t>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 preliminary bilinear interpolation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RFS filters [1] which act like derivatives in different directions, with various scales 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Quadratic energy basis vectors,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Set of neightbouring pixels,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RFS filter responses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7" name="Picture 4" descr=" 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063436" y="3042466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" descr=" 9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79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 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600" smtClean="0"/>
              <a:t>                                                                                          </a:t>
            </a:r>
            <a:endParaRPr lang="en-GB" sz="1600" dirty="0" smtClean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</a:t>
            </a:r>
            <a:endParaRPr lang="en-GB" dirty="0" smtClean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</a:t>
            </a:r>
            <a:endParaRPr lang="en-GB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12190499" y="133180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25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600" smtClean="0"/>
              <a:t>                                                                                          </a:t>
            </a:r>
            <a:endParaRPr lang="en-GB" sz="1600" dirty="0" smtClean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          </a:t>
            </a:r>
            <a:endParaRPr lang="en-GB" dirty="0" smtClean="0"/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</a:t>
            </a:r>
            <a:endParaRPr lang="en-GB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552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1600" smtClean="0">
                <a:solidFill>
                  <a:schemeClr val="tx1"/>
                </a:solidFill>
                <a:latin typeface="Calibri"/>
              </a:rPr>
              <a:t>An approximate camera pipeline, from linear-space, to sRGB space, which is differentiable 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analytic approximation for gamma transform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mtClean="0"/>
              <a:t>                                   </a:t>
            </a:r>
            <a:endParaRPr lang="en-GB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4" descr=" 81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36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1600" smtClean="0">
                <a:solidFill>
                  <a:schemeClr val="tx1"/>
                </a:solidFill>
                <a:latin typeface="Calibri"/>
              </a:rPr>
              <a:t>An approximate camera pipeline, from linear-space, to sRGB space, which is differentiable 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analytic approximation for gamma transform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approximate 3x3 color transform,</a:t>
            </a:r>
            <a:endParaRPr lang="en-GB" sz="200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4" descr=" 81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81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1600" smtClean="0">
                <a:solidFill>
                  <a:schemeClr val="tx1"/>
                </a:solidFill>
                <a:latin typeface="Calibri"/>
              </a:rPr>
              <a:t>An approximate camera pipeline, from linear-space, to sRGB space, which is differentiable 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analytic approximation for gamma transform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approximate 3x3 color transform,</a:t>
            </a:r>
            <a:endParaRPr lang="en-GB" sz="200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4" descr=" 81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 descr=" 8"/>
          <p:cNvGrpSpPr/>
          <p:nvPr/>
        </p:nvGrpSpPr>
        <p:grpSpPr>
          <a:xfrm>
            <a:off x="1228395" y="2435823"/>
            <a:ext cx="3593005" cy="723120"/>
            <a:chOff x="1228395" y="2435823"/>
            <a:chExt cx="3593005" cy="723120"/>
          </a:xfrm>
        </p:grpSpPr>
        <p:pic>
          <p:nvPicPr>
            <p:cNvPr id="23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97" b="50000"/>
            <a:stretch/>
          </p:blipFill>
          <p:spPr bwMode="auto">
            <a:xfrm>
              <a:off x="1228395" y="2620488"/>
              <a:ext cx="3551234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519942" y="2435823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85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 descr=" 3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GB" sz="1800" smtClean="0">
                <a:solidFill>
                  <a:schemeClr val="tx1"/>
                </a:solidFill>
                <a:latin typeface="Calibri"/>
              </a:rPr>
              <a:t>The generalized loss function, </a:t>
            </a:r>
          </a:p>
          <a:p>
            <a:pPr marL="457200" lvl="1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z="1600" smtClean="0">
                <a:solidFill>
                  <a:schemeClr val="tx1"/>
                </a:solidFill>
                <a:latin typeface="Calibri"/>
              </a:rPr>
              <a:t>An approximate camera pipeline, from linear-space, to sRGB space, which is differentiable 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analytic approximation for gamma transform</a:t>
            </a:r>
          </a:p>
          <a:p>
            <a:pPr marL="914400" lvl="2" indent="0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GB" smtClean="0">
                <a:solidFill>
                  <a:schemeClr val="tx1"/>
                </a:solidFill>
                <a:latin typeface="Calibri"/>
              </a:rPr>
              <a:t>An approximate 3x3 color transform,</a:t>
            </a:r>
            <a:endParaRPr lang="en-GB" sz="2000" smtClean="0">
              <a:solidFill>
                <a:schemeClr val="tx1"/>
              </a:solidFill>
              <a:latin typeface="Calibri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 "/>
            </a:pPr>
            <a:r>
              <a:rPr lang="en-GB" sz="1800" smtClean="0"/>
              <a:t>               </a:t>
            </a:r>
            <a:endParaRPr lang="en-GB" sz="1800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 descr=" 26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4" name="Group 73" descr=" 74"/>
          <p:cNvGrpSpPr/>
          <p:nvPr/>
        </p:nvGrpSpPr>
        <p:grpSpPr>
          <a:xfrm>
            <a:off x="9436082" y="133184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4" descr=" 81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 descr=" 8"/>
          <p:cNvGrpSpPr/>
          <p:nvPr/>
        </p:nvGrpSpPr>
        <p:grpSpPr>
          <a:xfrm>
            <a:off x="1228395" y="2435823"/>
            <a:ext cx="3593005" cy="723120"/>
            <a:chOff x="1228395" y="2435823"/>
            <a:chExt cx="3593005" cy="723120"/>
          </a:xfrm>
        </p:grpSpPr>
        <p:pic>
          <p:nvPicPr>
            <p:cNvPr id="23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97" b="50000"/>
            <a:stretch/>
          </p:blipFill>
          <p:spPr bwMode="auto">
            <a:xfrm>
              <a:off x="1228395" y="2620488"/>
              <a:ext cx="3551234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519942" y="2435823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  <p:grpSp>
        <p:nvGrpSpPr>
          <p:cNvPr id="25" name="Group 24" descr=" 10"/>
          <p:cNvGrpSpPr/>
          <p:nvPr/>
        </p:nvGrpSpPr>
        <p:grpSpPr>
          <a:xfrm>
            <a:off x="1126795" y="3090879"/>
            <a:ext cx="7754614" cy="695783"/>
            <a:chOff x="1126795" y="3090879"/>
            <a:chExt cx="7754614" cy="695783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1126795" y="3248207"/>
              <a:ext cx="7603885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579951" y="3090879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59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9556</TotalTime>
  <Words>4404</Words>
  <Application>Microsoft Office PowerPoint</Application>
  <PresentationFormat>Custom</PresentationFormat>
  <Paragraphs>1441</Paragraphs>
  <Slides>117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Demosaicing; past and prospects</dc:title>
  <dc:creator>Danyal Khashabi</dc:creator>
  <cp:lastModifiedBy>Daniel</cp:lastModifiedBy>
  <cp:revision>852</cp:revision>
  <dcterms:created xsi:type="dcterms:W3CDTF">2013-05-21T13:30:06Z</dcterms:created>
  <dcterms:modified xsi:type="dcterms:W3CDTF">2014-09-11T18:40:04Z</dcterms:modified>
</cp:coreProperties>
</file>